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19" r:id="rId2"/>
    <p:sldId id="256" r:id="rId3"/>
    <p:sldId id="257" r:id="rId4"/>
    <p:sldId id="331" r:id="rId5"/>
    <p:sldId id="258" r:id="rId6"/>
    <p:sldId id="332" r:id="rId7"/>
    <p:sldId id="333" r:id="rId8"/>
    <p:sldId id="334" r:id="rId9"/>
    <p:sldId id="268" r:id="rId10"/>
    <p:sldId id="267" r:id="rId11"/>
    <p:sldId id="330" r:id="rId12"/>
    <p:sldId id="329" r:id="rId13"/>
    <p:sldId id="266" r:id="rId14"/>
    <p:sldId id="265" r:id="rId15"/>
    <p:sldId id="264" r:id="rId16"/>
    <p:sldId id="263" r:id="rId17"/>
    <p:sldId id="262" r:id="rId18"/>
    <p:sldId id="261" r:id="rId19"/>
    <p:sldId id="260" r:id="rId20"/>
    <p:sldId id="259"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321" r:id="rId42"/>
    <p:sldId id="324" r:id="rId43"/>
    <p:sldId id="323" r:id="rId44"/>
    <p:sldId id="325" r:id="rId45"/>
    <p:sldId id="326" r:id="rId46"/>
    <p:sldId id="327" r:id="rId47"/>
    <p:sldId id="328" r:id="rId48"/>
    <p:sldId id="322" r:id="rId49"/>
    <p:sldId id="320" r:id="rId50"/>
    <p:sldId id="28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1E6FF-BB54-4982-9195-C65D6D46E943}" type="datetimeFigureOut">
              <a:rPr lang="en-GB" smtClean="0"/>
              <a:t>03/12/2023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6D79-DEBF-422E-89D6-F643CD66ED8D}" type="slidenum">
              <a:rPr lang="en-GB" smtClean="0"/>
              <a:t>‹#›</a:t>
            </a:fld>
            <a:endParaRPr lang="en-GB"/>
          </a:p>
        </p:txBody>
      </p:sp>
    </p:spTree>
    <p:extLst>
      <p:ext uri="{BB962C8B-B14F-4D97-AF65-F5344CB8AC3E}">
        <p14:creationId xmlns:p14="http://schemas.microsoft.com/office/powerpoint/2010/main" val="1409871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3</a:t>
            </a:fld>
            <a:endParaRPr lang="en-GB"/>
          </a:p>
        </p:txBody>
      </p:sp>
    </p:spTree>
    <p:extLst>
      <p:ext uri="{BB962C8B-B14F-4D97-AF65-F5344CB8AC3E}">
        <p14:creationId xmlns:p14="http://schemas.microsoft.com/office/powerpoint/2010/main" val="1761965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44</a:t>
            </a:fld>
            <a:endParaRPr lang="en-GB"/>
          </a:p>
        </p:txBody>
      </p:sp>
    </p:spTree>
    <p:extLst>
      <p:ext uri="{BB962C8B-B14F-4D97-AF65-F5344CB8AC3E}">
        <p14:creationId xmlns:p14="http://schemas.microsoft.com/office/powerpoint/2010/main" val="3782778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45</a:t>
            </a:fld>
            <a:endParaRPr lang="en-GB"/>
          </a:p>
        </p:txBody>
      </p:sp>
    </p:spTree>
    <p:extLst>
      <p:ext uri="{BB962C8B-B14F-4D97-AF65-F5344CB8AC3E}">
        <p14:creationId xmlns:p14="http://schemas.microsoft.com/office/powerpoint/2010/main" val="36341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46</a:t>
            </a:fld>
            <a:endParaRPr lang="en-GB"/>
          </a:p>
        </p:txBody>
      </p:sp>
    </p:spTree>
    <p:extLst>
      <p:ext uri="{BB962C8B-B14F-4D97-AF65-F5344CB8AC3E}">
        <p14:creationId xmlns:p14="http://schemas.microsoft.com/office/powerpoint/2010/main" val="3959608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47</a:t>
            </a:fld>
            <a:endParaRPr lang="en-GB"/>
          </a:p>
        </p:txBody>
      </p:sp>
    </p:spTree>
    <p:extLst>
      <p:ext uri="{BB962C8B-B14F-4D97-AF65-F5344CB8AC3E}">
        <p14:creationId xmlns:p14="http://schemas.microsoft.com/office/powerpoint/2010/main" val="339003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48</a:t>
            </a:fld>
            <a:endParaRPr lang="en-GB"/>
          </a:p>
        </p:txBody>
      </p:sp>
    </p:spTree>
    <p:extLst>
      <p:ext uri="{BB962C8B-B14F-4D97-AF65-F5344CB8AC3E}">
        <p14:creationId xmlns:p14="http://schemas.microsoft.com/office/powerpoint/2010/main" val="207890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dfea785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dfea785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A0 Worksheet – Starter activity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6b37ce8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6b37ce8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6b37ce86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6b37ce86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6b37ce86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6b37ce8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6b37ce86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6b37ce86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41</a:t>
            </a:fld>
            <a:endParaRPr lang="en-GB"/>
          </a:p>
        </p:txBody>
      </p:sp>
    </p:spTree>
    <p:extLst>
      <p:ext uri="{BB962C8B-B14F-4D97-AF65-F5344CB8AC3E}">
        <p14:creationId xmlns:p14="http://schemas.microsoft.com/office/powerpoint/2010/main" val="26655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42</a:t>
            </a:fld>
            <a:endParaRPr lang="en-GB"/>
          </a:p>
        </p:txBody>
      </p:sp>
    </p:spTree>
    <p:extLst>
      <p:ext uri="{BB962C8B-B14F-4D97-AF65-F5344CB8AC3E}">
        <p14:creationId xmlns:p14="http://schemas.microsoft.com/office/powerpoint/2010/main" val="2798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9BEB23-2657-413B-91D9-E3CA6BAA7F18}" type="slidenum">
              <a:rPr lang="en-GB" smtClean="0"/>
              <a:t>43</a:t>
            </a:fld>
            <a:endParaRPr lang="en-GB"/>
          </a:p>
        </p:txBody>
      </p:sp>
    </p:spTree>
    <p:extLst>
      <p:ext uri="{BB962C8B-B14F-4D97-AF65-F5344CB8AC3E}">
        <p14:creationId xmlns:p14="http://schemas.microsoft.com/office/powerpoint/2010/main" val="27986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B165-20B5-D8B4-68DE-28D22489C1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D7033C-4E93-8A46-76EB-07A2C4A24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B177D7C-D2B3-CE07-7EA7-9D65362BA365}"/>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5" name="Footer Placeholder 4">
            <a:extLst>
              <a:ext uri="{FF2B5EF4-FFF2-40B4-BE49-F238E27FC236}">
                <a16:creationId xmlns:a16="http://schemas.microsoft.com/office/drawing/2014/main" id="{B7D3CA8A-8C4E-C47F-1EAE-7BF0D348F4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AC0969-F00A-891A-C497-1C9896960D35}"/>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2935037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3794-D28B-135F-05BA-D1A26A02094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F225D7-697C-447E-A421-88DF661FF3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80DC32-DC34-1141-F3E7-255C681E3AF0}"/>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5" name="Footer Placeholder 4">
            <a:extLst>
              <a:ext uri="{FF2B5EF4-FFF2-40B4-BE49-F238E27FC236}">
                <a16:creationId xmlns:a16="http://schemas.microsoft.com/office/drawing/2014/main" id="{0E2DE462-1631-571A-4CDF-58A3CE5CB3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BB0002-B054-E82F-1093-CB1880DE1E0A}"/>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230007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A8FB96-9272-ACC5-7AFE-D0BF84C2F7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B267B6-182D-7D2E-FEF0-4C626A3A6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6DC12C-CD5E-74B5-5A1A-8FF73F1460DD}"/>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5" name="Footer Placeholder 4">
            <a:extLst>
              <a:ext uri="{FF2B5EF4-FFF2-40B4-BE49-F238E27FC236}">
                <a16:creationId xmlns:a16="http://schemas.microsoft.com/office/drawing/2014/main" id="{F19FD8AF-64D2-7B55-E00F-35A56B5700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DC79A7-6580-8B7F-1BFA-1072AB696DF4}"/>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741396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or Images side by side">
  <p:cSld name="Text or Images side by side">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414533" y="1560165"/>
            <a:ext cx="5462000" cy="4878800"/>
          </a:xfrm>
          <a:prstGeom prst="rect">
            <a:avLst/>
          </a:prstGeom>
          <a:ln>
            <a:noFill/>
          </a:ln>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38" name="Google Shape;38;p7"/>
          <p:cNvSpPr txBox="1">
            <a:spLocks noGrp="1"/>
          </p:cNvSpPr>
          <p:nvPr>
            <p:ph type="title"/>
          </p:nvPr>
        </p:nvSpPr>
        <p:spPr>
          <a:xfrm>
            <a:off x="414533" y="426133"/>
            <a:ext cx="11361600" cy="93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7"/>
          <p:cNvSpPr txBox="1">
            <a:spLocks noGrp="1"/>
          </p:cNvSpPr>
          <p:nvPr>
            <p:ph type="sldNum" idx="12"/>
          </p:nvPr>
        </p:nvSpPr>
        <p:spPr>
          <a:xfrm>
            <a:off x="11776267" y="6439067"/>
            <a:ext cx="415600" cy="418800"/>
          </a:xfrm>
          <a:prstGeom prst="rect">
            <a:avLst/>
          </a:prstGeom>
        </p:spPr>
        <p:txBody>
          <a:bodyPr spcFirstLastPara="1" wrap="square" lIns="91425" tIns="91425" rIns="91425" bIns="91425" anchor="t" anchorCtr="0">
            <a:noAutofit/>
          </a:bodyPr>
          <a:lstStyle>
            <a:lvl1pPr lvl="0" rtl="0">
              <a:buNone/>
              <a:defRPr sz="1067">
                <a:solidFill>
                  <a:srgbClr val="494985"/>
                </a:solidFill>
                <a:latin typeface="Quicksand Medium"/>
                <a:ea typeface="Quicksand Medium"/>
                <a:cs typeface="Quicksand Medium"/>
                <a:sym typeface="Quicksand Medium"/>
              </a:defRPr>
            </a:lvl1pPr>
            <a:lvl2pPr lvl="1" rtl="0">
              <a:buNone/>
              <a:defRPr sz="1067">
                <a:solidFill>
                  <a:srgbClr val="494985"/>
                </a:solidFill>
                <a:latin typeface="Quicksand Medium"/>
                <a:ea typeface="Quicksand Medium"/>
                <a:cs typeface="Quicksand Medium"/>
                <a:sym typeface="Quicksand Medium"/>
              </a:defRPr>
            </a:lvl2pPr>
            <a:lvl3pPr lvl="2" rtl="0">
              <a:buNone/>
              <a:defRPr sz="1067">
                <a:solidFill>
                  <a:srgbClr val="494985"/>
                </a:solidFill>
                <a:latin typeface="Quicksand Medium"/>
                <a:ea typeface="Quicksand Medium"/>
                <a:cs typeface="Quicksand Medium"/>
                <a:sym typeface="Quicksand Medium"/>
              </a:defRPr>
            </a:lvl3pPr>
            <a:lvl4pPr lvl="3" rtl="0">
              <a:buNone/>
              <a:defRPr sz="1067">
                <a:solidFill>
                  <a:srgbClr val="494985"/>
                </a:solidFill>
                <a:latin typeface="Quicksand Medium"/>
                <a:ea typeface="Quicksand Medium"/>
                <a:cs typeface="Quicksand Medium"/>
                <a:sym typeface="Quicksand Medium"/>
              </a:defRPr>
            </a:lvl4pPr>
            <a:lvl5pPr lvl="4" rtl="0">
              <a:buNone/>
              <a:defRPr sz="1067">
                <a:solidFill>
                  <a:srgbClr val="494985"/>
                </a:solidFill>
                <a:latin typeface="Quicksand Medium"/>
                <a:ea typeface="Quicksand Medium"/>
                <a:cs typeface="Quicksand Medium"/>
                <a:sym typeface="Quicksand Medium"/>
              </a:defRPr>
            </a:lvl5pPr>
            <a:lvl6pPr lvl="5" rtl="0">
              <a:buNone/>
              <a:defRPr sz="1067">
                <a:solidFill>
                  <a:srgbClr val="494985"/>
                </a:solidFill>
                <a:latin typeface="Quicksand Medium"/>
                <a:ea typeface="Quicksand Medium"/>
                <a:cs typeface="Quicksand Medium"/>
                <a:sym typeface="Quicksand Medium"/>
              </a:defRPr>
            </a:lvl6pPr>
            <a:lvl7pPr lvl="6" rtl="0">
              <a:buNone/>
              <a:defRPr sz="1067">
                <a:solidFill>
                  <a:srgbClr val="494985"/>
                </a:solidFill>
                <a:latin typeface="Quicksand Medium"/>
                <a:ea typeface="Quicksand Medium"/>
                <a:cs typeface="Quicksand Medium"/>
                <a:sym typeface="Quicksand Medium"/>
              </a:defRPr>
            </a:lvl7pPr>
            <a:lvl8pPr lvl="7" rtl="0">
              <a:buNone/>
              <a:defRPr sz="1067">
                <a:solidFill>
                  <a:srgbClr val="494985"/>
                </a:solidFill>
                <a:latin typeface="Quicksand Medium"/>
                <a:ea typeface="Quicksand Medium"/>
                <a:cs typeface="Quicksand Medium"/>
                <a:sym typeface="Quicksand Medium"/>
              </a:defRPr>
            </a:lvl8pPr>
            <a:lvl9pPr lvl="8" rtl="0">
              <a:buNone/>
              <a:defRPr sz="1067">
                <a:solidFill>
                  <a:srgbClr val="494985"/>
                </a:solidFill>
                <a:latin typeface="Quicksand Medium"/>
                <a:ea typeface="Quicksand Medium"/>
                <a:cs typeface="Quicksand Medium"/>
                <a:sym typeface="Quicksand Medium"/>
              </a:defRPr>
            </a:lvl9pPr>
          </a:lstStyle>
          <a:p>
            <a:pPr algn="ctr"/>
            <a:fld id="{00000000-1234-1234-1234-123412341234}" type="slidenum">
              <a:rPr lang="en-GB" smtClean="0"/>
              <a:pPr algn="ctr"/>
              <a:t>‹#›</a:t>
            </a:fld>
            <a:endParaRPr lang="en-GB"/>
          </a:p>
        </p:txBody>
      </p:sp>
      <p:sp>
        <p:nvSpPr>
          <p:cNvPr id="40" name="Google Shape;40;p7"/>
          <p:cNvSpPr txBox="1">
            <a:spLocks noGrp="1"/>
          </p:cNvSpPr>
          <p:nvPr>
            <p:ph type="body" idx="2"/>
          </p:nvPr>
        </p:nvSpPr>
        <p:spPr>
          <a:xfrm>
            <a:off x="6315467" y="1560133"/>
            <a:ext cx="5462000" cy="4878800"/>
          </a:xfrm>
          <a:prstGeom prst="rect">
            <a:avLst/>
          </a:prstGeom>
          <a:ln>
            <a:noFill/>
          </a:ln>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1" name="Google Shape;41;p7"/>
          <p:cNvSpPr txBox="1">
            <a:spLocks noGrp="1"/>
          </p:cNvSpPr>
          <p:nvPr>
            <p:ph type="subTitle" idx="3"/>
          </p:nvPr>
        </p:nvSpPr>
        <p:spPr>
          <a:xfrm>
            <a:off x="7010400" y="0"/>
            <a:ext cx="4753200" cy="418800"/>
          </a:xfrm>
          <a:prstGeom prst="rect">
            <a:avLst/>
          </a:prstGeom>
        </p:spPr>
        <p:txBody>
          <a:bodyPr spcFirstLastPara="1" wrap="square" lIns="91425" tIns="91425" rIns="0" bIns="91425" anchor="ctr" anchorCtr="0">
            <a:noAutofit/>
          </a:bodyPr>
          <a:lstStyle>
            <a:lvl1pPr lvl="0" algn="r" rtl="0">
              <a:lnSpc>
                <a:spcPct val="100000"/>
              </a:lnSpc>
              <a:spcBef>
                <a:spcPts val="0"/>
              </a:spcBef>
              <a:spcAft>
                <a:spcPts val="0"/>
              </a:spcAft>
              <a:buNone/>
              <a:defRPr sz="1600" b="1"/>
            </a:lvl1pPr>
            <a:lvl2pPr lvl="1" rtl="0">
              <a:spcBef>
                <a:spcPts val="0"/>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endParaRPr/>
          </a:p>
        </p:txBody>
      </p:sp>
    </p:spTree>
    <p:extLst>
      <p:ext uri="{BB962C8B-B14F-4D97-AF65-F5344CB8AC3E}">
        <p14:creationId xmlns:p14="http://schemas.microsoft.com/office/powerpoint/2010/main" val="1212094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188D-BC47-A0A0-65CB-3B44AD6AD6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3D4477-2CC9-34FD-604A-F099B6D68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17563C-039D-9EEE-8488-7B6B996C685F}"/>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5" name="Footer Placeholder 4">
            <a:extLst>
              <a:ext uri="{FF2B5EF4-FFF2-40B4-BE49-F238E27FC236}">
                <a16:creationId xmlns:a16="http://schemas.microsoft.com/office/drawing/2014/main" id="{EEDC5A71-B1A6-6F48-4E8A-840FC3B6F7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956A3-F491-9E9C-83B1-8E3E4095A7E6}"/>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175668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49C0-7F03-D90B-D6C7-B94DCE3296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318DD82-2731-0391-F1E2-3E818CB0B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1026F8-8F0E-67BE-C082-C7BB10580DAC}"/>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5" name="Footer Placeholder 4">
            <a:extLst>
              <a:ext uri="{FF2B5EF4-FFF2-40B4-BE49-F238E27FC236}">
                <a16:creationId xmlns:a16="http://schemas.microsoft.com/office/drawing/2014/main" id="{6A67DB6C-A9DE-DDB5-9489-D36281C567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1D4CFE-47E1-1CBA-74E2-3B190DA525EA}"/>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385204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9A15-11CE-632B-2735-7991B8B2EE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04C5EA-DEEE-A672-FA5A-3123F2BA7B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A300FA-A454-FFF8-492D-1676A685EE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083C526-4451-94E1-BE6D-69EE8BFCA36F}"/>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6" name="Footer Placeholder 5">
            <a:extLst>
              <a:ext uri="{FF2B5EF4-FFF2-40B4-BE49-F238E27FC236}">
                <a16:creationId xmlns:a16="http://schemas.microsoft.com/office/drawing/2014/main" id="{701E6A3A-8F4E-D6BB-56F8-A2F0EB46DD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62F96B-B5C7-2FB7-0394-9CF8B8E1F765}"/>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1767514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4212-B856-9390-72DC-2B1DDAF4044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34F6CB-F46B-E10E-CC91-F3445FA55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A2022-5ABE-CBF6-D093-58AEE5002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BF6C71-38ED-C373-2890-48A1E475E1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0EA61B-FE7A-1595-F44C-51DDB0D537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23BAF2D-4977-2714-937E-BE7DBC0CB193}"/>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8" name="Footer Placeholder 7">
            <a:extLst>
              <a:ext uri="{FF2B5EF4-FFF2-40B4-BE49-F238E27FC236}">
                <a16:creationId xmlns:a16="http://schemas.microsoft.com/office/drawing/2014/main" id="{787CA6C3-0848-F6F1-4709-52A594BE5B4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D34B86-A328-C519-41E0-E517FF1DE88A}"/>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2278668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1B95-CB74-6B39-EA85-544005AA66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6B7258C-E68F-763B-5BB0-528E8524BE1E}"/>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4" name="Footer Placeholder 3">
            <a:extLst>
              <a:ext uri="{FF2B5EF4-FFF2-40B4-BE49-F238E27FC236}">
                <a16:creationId xmlns:a16="http://schemas.microsoft.com/office/drawing/2014/main" id="{F91AAEDD-6823-D1B8-1DF9-C6EC5254A9D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3D7D2E8-47ED-3919-ACEF-4E75FB419940}"/>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1980412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D6555-3207-DF8B-2EA6-BD79F3E8CD1E}"/>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3" name="Footer Placeholder 2">
            <a:extLst>
              <a:ext uri="{FF2B5EF4-FFF2-40B4-BE49-F238E27FC236}">
                <a16:creationId xmlns:a16="http://schemas.microsoft.com/office/drawing/2014/main" id="{3F9CE76B-4513-1E1E-206D-73277396C7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9C64C5E-0F17-CCE8-7B1B-64C10F6088D3}"/>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1162199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4C70-E44C-2AF1-5E08-A0902CE031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4949C1-DB96-F66A-C118-9F878BE41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6D7594-A1DF-C2FC-6EF9-7F279B5B7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9C011-7765-AA8A-3EAB-94BD5ED23B13}"/>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6" name="Footer Placeholder 5">
            <a:extLst>
              <a:ext uri="{FF2B5EF4-FFF2-40B4-BE49-F238E27FC236}">
                <a16:creationId xmlns:a16="http://schemas.microsoft.com/office/drawing/2014/main" id="{6348AD63-4427-227D-1445-16A2DD0477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135B78-7F6B-DE8D-8042-180A2B91D701}"/>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199077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3CCD-C6AA-8AA7-4F8E-053A379DC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3D40816-76B0-AE4F-54ED-B8276D3E68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8FA3FE1-D4EF-EE97-7A3E-B1CE840F2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5D377-2D97-9865-EBC2-E1BAEC088AFE}"/>
              </a:ext>
            </a:extLst>
          </p:cNvPr>
          <p:cNvSpPr>
            <a:spLocks noGrp="1"/>
          </p:cNvSpPr>
          <p:nvPr>
            <p:ph type="dt" sz="half" idx="10"/>
          </p:nvPr>
        </p:nvSpPr>
        <p:spPr/>
        <p:txBody>
          <a:bodyPr/>
          <a:lstStyle/>
          <a:p>
            <a:fld id="{07598E2F-ECA5-44B5-B1B6-94BF390F2DC1}" type="datetimeFigureOut">
              <a:rPr lang="en-GB" smtClean="0"/>
              <a:t>03/12/2023</a:t>
            </a:fld>
            <a:endParaRPr lang="en-GB"/>
          </a:p>
        </p:txBody>
      </p:sp>
      <p:sp>
        <p:nvSpPr>
          <p:cNvPr id="6" name="Footer Placeholder 5">
            <a:extLst>
              <a:ext uri="{FF2B5EF4-FFF2-40B4-BE49-F238E27FC236}">
                <a16:creationId xmlns:a16="http://schemas.microsoft.com/office/drawing/2014/main" id="{8E9CAA04-DA7D-4CA4-EC5C-7FB29E0604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ACBCA-F024-86FD-2D37-3C085A4F8102}"/>
              </a:ext>
            </a:extLst>
          </p:cNvPr>
          <p:cNvSpPr>
            <a:spLocks noGrp="1"/>
          </p:cNvSpPr>
          <p:nvPr>
            <p:ph type="sldNum" sz="quarter" idx="12"/>
          </p:nvPr>
        </p:nvSpPr>
        <p:spPr/>
        <p:txBody>
          <a:bodyPr/>
          <a:lstStyle/>
          <a:p>
            <a:fld id="{B3A65B34-E79D-4C95-B225-992DBAF8AA76}" type="slidenum">
              <a:rPr lang="en-GB" smtClean="0"/>
              <a:t>‹#›</a:t>
            </a:fld>
            <a:endParaRPr lang="en-GB"/>
          </a:p>
        </p:txBody>
      </p:sp>
    </p:spTree>
    <p:extLst>
      <p:ext uri="{BB962C8B-B14F-4D97-AF65-F5344CB8AC3E}">
        <p14:creationId xmlns:p14="http://schemas.microsoft.com/office/powerpoint/2010/main" val="7222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56A66-6A39-19C5-0749-5E75C374B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8B41E0-4EB4-4F7F-45B8-7EC9C6B7C2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6612B6-63ED-D002-5981-BDC678B75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598E2F-ECA5-44B5-B1B6-94BF390F2DC1}" type="datetimeFigureOut">
              <a:rPr lang="en-GB" smtClean="0"/>
              <a:t>03/12/2023</a:t>
            </a:fld>
            <a:endParaRPr lang="en-GB"/>
          </a:p>
        </p:txBody>
      </p:sp>
      <p:sp>
        <p:nvSpPr>
          <p:cNvPr id="5" name="Footer Placeholder 4">
            <a:extLst>
              <a:ext uri="{FF2B5EF4-FFF2-40B4-BE49-F238E27FC236}">
                <a16:creationId xmlns:a16="http://schemas.microsoft.com/office/drawing/2014/main" id="{1CFE4B1F-F3E3-9518-591F-9F2F69146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ED3D960-01AF-0C8C-F20B-99FB6D7DE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A65B34-E79D-4C95-B225-992DBAF8AA76}" type="slidenum">
              <a:rPr lang="en-GB" smtClean="0"/>
              <a:t>‹#›</a:t>
            </a:fld>
            <a:endParaRPr lang="en-GB"/>
          </a:p>
        </p:txBody>
      </p:sp>
    </p:spTree>
    <p:extLst>
      <p:ext uri="{BB962C8B-B14F-4D97-AF65-F5344CB8AC3E}">
        <p14:creationId xmlns:p14="http://schemas.microsoft.com/office/powerpoint/2010/main" val="333301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corsystems.com.a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bbc.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BAB0-B84D-9BA5-2D89-A8E7F4A89FA5}"/>
              </a:ext>
            </a:extLst>
          </p:cNvPr>
          <p:cNvSpPr>
            <a:spLocks noGrp="1"/>
          </p:cNvSpPr>
          <p:nvPr>
            <p:ph type="title"/>
          </p:nvPr>
        </p:nvSpPr>
        <p:spPr>
          <a:xfrm>
            <a:off x="439479" y="108171"/>
            <a:ext cx="9314204" cy="1325563"/>
          </a:xfrm>
        </p:spPr>
        <p:txBody>
          <a:bodyPr>
            <a:normAutofit/>
          </a:bodyPr>
          <a:lstStyle/>
          <a:p>
            <a:r>
              <a:rPr lang="en-US" b="0" dirty="0">
                <a:latin typeface="Arial"/>
                <a:cs typeface="Arial"/>
              </a:rPr>
              <a:t>Skills Bootcamp Classroom Rules</a:t>
            </a:r>
            <a:endParaRPr lang="en-US" b="0" dirty="0"/>
          </a:p>
        </p:txBody>
      </p:sp>
      <p:sp>
        <p:nvSpPr>
          <p:cNvPr id="3" name="TextBox 2">
            <a:extLst>
              <a:ext uri="{FF2B5EF4-FFF2-40B4-BE49-F238E27FC236}">
                <a16:creationId xmlns:a16="http://schemas.microsoft.com/office/drawing/2014/main" id="{1E4BFB08-2FF9-5E20-DBEE-43EA233FADFD}"/>
              </a:ext>
            </a:extLst>
          </p:cNvPr>
          <p:cNvSpPr txBox="1"/>
          <p:nvPr/>
        </p:nvSpPr>
        <p:spPr>
          <a:xfrm>
            <a:off x="249866" y="1295401"/>
            <a:ext cx="1054040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endParaRPr lang="en-US" sz="1600" b="1" u="sng" dirty="0">
              <a:cs typeface="Calibri"/>
            </a:endParaRPr>
          </a:p>
          <a:p>
            <a:pPr marL="228600" indent="-228600">
              <a:buAutoNum type="arabicPeriod"/>
            </a:pPr>
            <a:r>
              <a:rPr lang="en-US" sz="1600" b="1" dirty="0">
                <a:cs typeface="Calibri"/>
              </a:rPr>
              <a:t>Be on time:</a:t>
            </a:r>
            <a:r>
              <a:rPr lang="en-US" sz="1600" dirty="0">
                <a:cs typeface="Calibri"/>
              </a:rPr>
              <a:t> Just like in a physical classroom, it's important to be punctual for your online class. Log in to the virtual classroom a few minutes before the class starts.</a:t>
            </a:r>
          </a:p>
          <a:p>
            <a:pPr marL="228600" indent="-228600">
              <a:buAutoNum type="arabicPeriod"/>
            </a:pPr>
            <a:r>
              <a:rPr lang="en-US" sz="1600" b="1" dirty="0">
                <a:cs typeface="Calibri"/>
              </a:rPr>
              <a:t>Turn Cameras on:</a:t>
            </a:r>
            <a:r>
              <a:rPr lang="en-US" sz="1600" dirty="0">
                <a:cs typeface="Calibri"/>
              </a:rPr>
              <a:t> In order to </a:t>
            </a:r>
            <a:r>
              <a:rPr lang="en-US" sz="1600" dirty="0" err="1">
                <a:cs typeface="Calibri"/>
              </a:rPr>
              <a:t>maximise</a:t>
            </a:r>
            <a:r>
              <a:rPr lang="en-US" sz="1600" dirty="0">
                <a:cs typeface="Calibri"/>
              </a:rPr>
              <a:t> your learning studies show that being able to see your peers and your tutor being able to see you can increase motivations and retention, therefore we ask to keep your cameras on. </a:t>
            </a:r>
            <a:endParaRPr lang="en-US" sz="1600">
              <a:cs typeface="Calibri"/>
            </a:endParaRPr>
          </a:p>
          <a:p>
            <a:pPr marL="228600" indent="-228600">
              <a:buAutoNum type="arabicPeriod"/>
            </a:pPr>
            <a:r>
              <a:rPr lang="en-US" sz="1600" b="1" dirty="0">
                <a:cs typeface="Calibri"/>
              </a:rPr>
              <a:t>Attend all classes:</a:t>
            </a:r>
            <a:r>
              <a:rPr lang="en-US" sz="1600" dirty="0">
                <a:cs typeface="Calibri"/>
              </a:rPr>
              <a:t> In order to be successful in your bootcamp studies you need to attend all live sessions, therefore you should </a:t>
            </a:r>
            <a:r>
              <a:rPr lang="en-US" sz="1600" dirty="0" err="1">
                <a:cs typeface="Calibri"/>
              </a:rPr>
              <a:t>prioritise</a:t>
            </a:r>
            <a:r>
              <a:rPr lang="en-US" sz="1600" dirty="0">
                <a:cs typeface="Calibri"/>
              </a:rPr>
              <a:t> and make time for these sessions.  </a:t>
            </a:r>
            <a:endParaRPr lang="en-US" sz="1600">
              <a:cs typeface="Calibri" panose="020F0502020204030204"/>
            </a:endParaRPr>
          </a:p>
          <a:p>
            <a:pPr marL="228600" indent="-228600">
              <a:buAutoNum type="arabicPeriod"/>
            </a:pPr>
            <a:r>
              <a:rPr lang="en-US" sz="1600" b="1" dirty="0">
                <a:cs typeface="Calibri"/>
              </a:rPr>
              <a:t>Avoid distractions:</a:t>
            </a:r>
            <a:r>
              <a:rPr lang="en-US" sz="1600" dirty="0">
                <a:cs typeface="Calibri"/>
              </a:rPr>
              <a:t> Turn off your phone notifications, close any other unnecessary tabs, and focus solely on the class.</a:t>
            </a:r>
          </a:p>
          <a:p>
            <a:pPr marL="228600" indent="-228600">
              <a:buAutoNum type="arabicPeriod"/>
            </a:pPr>
            <a:r>
              <a:rPr lang="en-US" sz="1600" b="1" dirty="0">
                <a:cs typeface="Calibri"/>
              </a:rPr>
              <a:t>Participate actively</a:t>
            </a:r>
            <a:r>
              <a:rPr lang="en-US" sz="1600" dirty="0">
                <a:cs typeface="Calibri"/>
              </a:rPr>
              <a:t>: It's important to be an active participant in the class. Ask questions, answer questions, and participate in discussions.</a:t>
            </a:r>
          </a:p>
          <a:p>
            <a:pPr marL="228600" indent="-228600">
              <a:buAutoNum type="arabicPeriod"/>
            </a:pPr>
            <a:r>
              <a:rPr lang="en-US" sz="1600" b="1" dirty="0">
                <a:cs typeface="Calibri"/>
              </a:rPr>
              <a:t>Use proper language and tone:</a:t>
            </a:r>
            <a:r>
              <a:rPr lang="en-US" sz="1600" dirty="0">
                <a:cs typeface="Calibri"/>
              </a:rPr>
              <a:t> Use respectful language and tone when communicating with your classmates and instructor. Avoid using slang or inappropriate language.</a:t>
            </a:r>
          </a:p>
          <a:p>
            <a:pPr marL="228600" indent="-228600">
              <a:buAutoNum type="arabicPeriod"/>
            </a:pPr>
            <a:r>
              <a:rPr lang="en-US" sz="1600" b="1" dirty="0">
                <a:cs typeface="Calibri"/>
              </a:rPr>
              <a:t>Respect others' opinions</a:t>
            </a:r>
            <a:r>
              <a:rPr lang="en-US" sz="1600" dirty="0">
                <a:cs typeface="Calibri"/>
              </a:rPr>
              <a:t>: Be respectful of others' opinions, even if they differ from your own. Avoid making negative comments or attacking others.</a:t>
            </a:r>
          </a:p>
          <a:p>
            <a:pPr marL="228600" indent="-228600">
              <a:buAutoNum type="arabicPeriod"/>
            </a:pPr>
            <a:r>
              <a:rPr lang="en-US" sz="1600" b="1" dirty="0">
                <a:cs typeface="Calibri"/>
              </a:rPr>
              <a:t>Follow the instructor's guideline</a:t>
            </a:r>
            <a:r>
              <a:rPr lang="en-US" sz="1600" dirty="0">
                <a:cs typeface="Calibri"/>
              </a:rPr>
              <a:t>s: Follow the instructor's guidelines, such as submitting assignments on time. </a:t>
            </a:r>
            <a:endParaRPr lang="en-US" sz="1600">
              <a:cs typeface="Calibri" panose="020F0502020204030204"/>
            </a:endParaRPr>
          </a:p>
          <a:p>
            <a:pPr marL="228600" indent="-228600">
              <a:buAutoNum type="arabicPeriod"/>
            </a:pPr>
            <a:r>
              <a:rPr lang="en-US" sz="1600" b="1" dirty="0">
                <a:cs typeface="Calibri"/>
              </a:rPr>
              <a:t>Be polite:</a:t>
            </a:r>
            <a:r>
              <a:rPr lang="en-US" sz="1600" dirty="0">
                <a:cs typeface="Calibri"/>
              </a:rPr>
              <a:t> Be polite and respectful to everyone in the class, including the instructor, classmates, and guest speakers.</a:t>
            </a:r>
          </a:p>
          <a:p>
            <a:pPr marL="228600" indent="-228600">
              <a:buAutoNum type="arabicPeriod"/>
            </a:pPr>
            <a:r>
              <a:rPr lang="en-US" sz="1600" b="1" dirty="0">
                <a:cs typeface="Calibri"/>
              </a:rPr>
              <a:t>Dress appropriately</a:t>
            </a:r>
            <a:r>
              <a:rPr lang="en-US" sz="1600" dirty="0">
                <a:cs typeface="Calibri"/>
              </a:rPr>
              <a:t>: Even though you are not in a physical classroom, it's important to dress appropriately. Dress as if you were going to a face-to-face class.</a:t>
            </a:r>
          </a:p>
          <a:p>
            <a:pPr marL="228600" indent="-228600">
              <a:buAutoNum type="arabicPeriod"/>
            </a:pPr>
            <a:r>
              <a:rPr lang="en-US" sz="1600" b="1" dirty="0">
                <a:cs typeface="Calibri"/>
              </a:rPr>
              <a:t>Use appropriate technology:</a:t>
            </a:r>
            <a:r>
              <a:rPr lang="en-US" sz="1600" dirty="0">
                <a:cs typeface="Calibri"/>
              </a:rPr>
              <a:t> Ensure that you have the necessary equipment, such as a reliable internet connection, a microphone, and a webcam, and that they are in good working condition.</a:t>
            </a:r>
          </a:p>
          <a:p>
            <a:pPr marL="228600" indent="-228600">
              <a:buAutoNum type="arabicPeriod"/>
            </a:pPr>
            <a:endParaRPr lang="en-US" sz="1600" dirty="0">
              <a:cs typeface="Calibri"/>
            </a:endParaRPr>
          </a:p>
        </p:txBody>
      </p:sp>
    </p:spTree>
    <p:extLst>
      <p:ext uri="{BB962C8B-B14F-4D97-AF65-F5344CB8AC3E}">
        <p14:creationId xmlns:p14="http://schemas.microsoft.com/office/powerpoint/2010/main" val="320537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dirty="0"/>
              <a:t>Core Principles of Interface Design</a:t>
            </a:r>
          </a:p>
        </p:txBody>
      </p:sp>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dirty="0"/>
              <a:t>Usability</a:t>
            </a:r>
          </a:p>
          <a:p>
            <a:pPr>
              <a:buFontTx/>
              <a:buChar char="•"/>
            </a:pPr>
            <a:r>
              <a:rPr lang="en-US" dirty="0"/>
              <a:t>Consistency</a:t>
            </a:r>
          </a:p>
          <a:p>
            <a:pPr>
              <a:buFontTx/>
              <a:buChar char="•"/>
            </a:pPr>
            <a:r>
              <a:rPr lang="en-US" dirty="0"/>
              <a:t>Feedback</a:t>
            </a:r>
          </a:p>
          <a:p>
            <a:pPr>
              <a:buFontTx/>
              <a:buChar char="•"/>
            </a:pPr>
            <a:r>
              <a:rPr lang="en-US" dirty="0"/>
              <a:t>Flexibility</a:t>
            </a:r>
          </a:p>
          <a:p>
            <a:pPr>
              <a:buFontTx/>
              <a:buChar char="•"/>
            </a:pPr>
            <a:r>
              <a:rPr lang="en-US" dirty="0"/>
              <a:t>Accessibility</a:t>
            </a:r>
          </a:p>
          <a:p>
            <a:pPr>
              <a:buFontTx/>
              <a:buChar char="•"/>
            </a:pPr>
            <a:r>
              <a:rPr lang="en-US" dirty="0"/>
              <a:t>Learnability</a:t>
            </a:r>
          </a:p>
          <a:p>
            <a:pPr>
              <a:buFontTx/>
              <a:buChar char="•"/>
            </a:pPr>
            <a:r>
              <a:rPr lang="en-US" dirty="0"/>
              <a:t>Aesthetics</a:t>
            </a:r>
          </a:p>
          <a:p>
            <a:pPr>
              <a:buFontTx/>
              <a:buChar char="•"/>
            </a:pPr>
            <a:r>
              <a:rPr lang="en-US" dirty="0"/>
              <a:t>Security</a:t>
            </a:r>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p:txBody>
      </p:sp>
      <p:pic>
        <p:nvPicPr>
          <p:cNvPr id="2050" name="Picture 2" descr="Graphical user Interface Design Principles. | Download Scientific Diagram">
            <a:extLst>
              <a:ext uri="{FF2B5EF4-FFF2-40B4-BE49-F238E27FC236}">
                <a16:creationId xmlns:a16="http://schemas.microsoft.com/office/drawing/2014/main" id="{24F5BACC-9D9A-6D20-086F-4344FCD59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64" y="1694360"/>
            <a:ext cx="7270199" cy="392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34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a:xfrm>
            <a:off x="839788" y="188912"/>
            <a:ext cx="3932237" cy="1600200"/>
          </a:xfrm>
        </p:spPr>
        <p:txBody>
          <a:bodyPr/>
          <a:lstStyle/>
          <a:p>
            <a:r>
              <a:rPr lang="en-US" dirty="0"/>
              <a:t>Core Principles of Interface Design</a:t>
            </a:r>
          </a:p>
        </p:txBody>
      </p:sp>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endParaRPr lang="en-US" dirty="0"/>
          </a:p>
          <a:p>
            <a:pPr>
              <a:buFontTx/>
              <a:buChar char="•"/>
            </a:pPr>
            <a:endParaRPr lang="en-US" dirty="0"/>
          </a:p>
          <a:p>
            <a:pPr>
              <a:buFontTx/>
              <a:buChar char="•"/>
            </a:pPr>
            <a:endParaRPr lang="en-US" dirty="0"/>
          </a:p>
        </p:txBody>
      </p:sp>
      <p:pic>
        <p:nvPicPr>
          <p:cNvPr id="10" name="Picture 9">
            <a:extLst>
              <a:ext uri="{FF2B5EF4-FFF2-40B4-BE49-F238E27FC236}">
                <a16:creationId xmlns:a16="http://schemas.microsoft.com/office/drawing/2014/main" id="{6C73C09B-2E49-8456-2D4F-D7A8E3F7B869}"/>
              </a:ext>
            </a:extLst>
          </p:cNvPr>
          <p:cNvPicPr>
            <a:picLocks noChangeAspect="1"/>
          </p:cNvPicPr>
          <p:nvPr/>
        </p:nvPicPr>
        <p:blipFill>
          <a:blip r:embed="rId2"/>
          <a:stretch>
            <a:fillRect/>
          </a:stretch>
        </p:blipFill>
        <p:spPr>
          <a:xfrm>
            <a:off x="5223459" y="289170"/>
            <a:ext cx="5175596" cy="6494585"/>
          </a:xfrm>
          <a:prstGeom prst="rect">
            <a:avLst/>
          </a:prstGeom>
        </p:spPr>
      </p:pic>
    </p:spTree>
    <p:extLst>
      <p:ext uri="{BB962C8B-B14F-4D97-AF65-F5344CB8AC3E}">
        <p14:creationId xmlns:p14="http://schemas.microsoft.com/office/powerpoint/2010/main" val="88902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Usability</a:t>
            </a:r>
          </a:p>
        </p:txBody>
      </p:sp>
      <p:pic>
        <p:nvPicPr>
          <p:cNvPr id="5" name="Picture Placeholder 4">
            <a:extLst>
              <a:ext uri="{FF2B5EF4-FFF2-40B4-BE49-F238E27FC236}">
                <a16:creationId xmlns:a16="http://schemas.microsoft.com/office/drawing/2014/main" id="{CC4777F9-3670-FE95-A517-9B774F857173}"/>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Usability is the most important principle of interface design. It is the measure of how easy it is for users to interact with the interface and complete their tasks.</a:t>
            </a:r>
          </a:p>
          <a:p>
            <a:pPr>
              <a:buFontTx/>
              <a:buChar char="•"/>
            </a:pPr>
            <a:r>
              <a:rPr lang="en-US"/>
              <a:t>The interface should be intuitive and easy to use, with clear instructions and feedback for the user.</a:t>
            </a:r>
          </a:p>
        </p:txBody>
      </p:sp>
    </p:spTree>
    <p:extLst>
      <p:ext uri="{BB962C8B-B14F-4D97-AF65-F5344CB8AC3E}">
        <p14:creationId xmlns:p14="http://schemas.microsoft.com/office/powerpoint/2010/main" val="134322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Consistency</a:t>
            </a:r>
          </a:p>
        </p:txBody>
      </p:sp>
      <p:pic>
        <p:nvPicPr>
          <p:cNvPr id="5" name="Picture Placeholder 4">
            <a:extLst>
              <a:ext uri="{FF2B5EF4-FFF2-40B4-BE49-F238E27FC236}">
                <a16:creationId xmlns:a16="http://schemas.microsoft.com/office/drawing/2014/main" id="{6ED615F1-EC0A-2B8C-476E-41C3F343233F}"/>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Consistency is important for creating a familiar experience for users. The interface should use the same language, design elements, and navigation throughout.</a:t>
            </a:r>
          </a:p>
          <a:p>
            <a:pPr>
              <a:buFontTx/>
              <a:buChar char="•"/>
            </a:pPr>
            <a:r>
              <a:rPr lang="en-US"/>
              <a:t>This will help users to quickly understand how to use the interface and make it easier to complete tasks.</a:t>
            </a:r>
          </a:p>
        </p:txBody>
      </p:sp>
    </p:spTree>
    <p:extLst>
      <p:ext uri="{BB962C8B-B14F-4D97-AF65-F5344CB8AC3E}">
        <p14:creationId xmlns:p14="http://schemas.microsoft.com/office/powerpoint/2010/main" val="1819955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Feedback</a:t>
            </a:r>
          </a:p>
        </p:txBody>
      </p:sp>
      <p:pic>
        <p:nvPicPr>
          <p:cNvPr id="5" name="Picture Placeholder 4">
            <a:extLst>
              <a:ext uri="{FF2B5EF4-FFF2-40B4-BE49-F238E27FC236}">
                <a16:creationId xmlns:a16="http://schemas.microsoft.com/office/drawing/2014/main" id="{F7D8A2F4-22EF-9836-8FA4-C67B2FE73AAD}"/>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Feedback is essential for providing clear communication between the user and the interface. The interface should provide feedback when an action is taken, such as a confirmation message or a progress bar.</a:t>
            </a:r>
          </a:p>
          <a:p>
            <a:pPr>
              <a:buFontTx/>
              <a:buChar char="•"/>
            </a:pPr>
            <a:r>
              <a:rPr lang="en-US"/>
              <a:t>This will help the user to understand what is happening and if their action was successful.</a:t>
            </a:r>
          </a:p>
        </p:txBody>
      </p:sp>
    </p:spTree>
    <p:extLst>
      <p:ext uri="{BB962C8B-B14F-4D97-AF65-F5344CB8AC3E}">
        <p14:creationId xmlns:p14="http://schemas.microsoft.com/office/powerpoint/2010/main" val="87003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Flexibility</a:t>
            </a:r>
          </a:p>
        </p:txBody>
      </p:sp>
      <p:pic>
        <p:nvPicPr>
          <p:cNvPr id="5" name="Picture Placeholder 4">
            <a:extLst>
              <a:ext uri="{FF2B5EF4-FFF2-40B4-BE49-F238E27FC236}">
                <a16:creationId xmlns:a16="http://schemas.microsoft.com/office/drawing/2014/main" id="{07105BBD-D5AF-8144-8218-402602B2DCF1}"/>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Flexibility is important for adapting to user needs. The interface should be able to accommodate different user preferences and allow users to customize their experience.</a:t>
            </a:r>
          </a:p>
          <a:p>
            <a:pPr>
              <a:buFontTx/>
              <a:buChar char="•"/>
            </a:pPr>
            <a:r>
              <a:rPr lang="en-US"/>
              <a:t>This will help users to feel in control of their experience and make it easier to complete tasks.</a:t>
            </a:r>
          </a:p>
        </p:txBody>
      </p:sp>
    </p:spTree>
    <p:extLst>
      <p:ext uri="{BB962C8B-B14F-4D97-AF65-F5344CB8AC3E}">
        <p14:creationId xmlns:p14="http://schemas.microsoft.com/office/powerpoint/2010/main" val="353038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Accessibility</a:t>
            </a:r>
          </a:p>
        </p:txBody>
      </p:sp>
      <p:pic>
        <p:nvPicPr>
          <p:cNvPr id="5" name="Picture Placeholder 4">
            <a:extLst>
              <a:ext uri="{FF2B5EF4-FFF2-40B4-BE49-F238E27FC236}">
                <a16:creationId xmlns:a16="http://schemas.microsoft.com/office/drawing/2014/main" id="{0AE51451-ED30-C3CF-E1BF-6B1486116E9B}"/>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Accessibility is essential for making the interface available to all users. The interface should be designed to be accessible to users with disabilities, such as providing alternative text for images or using high contrast colors.</a:t>
            </a:r>
          </a:p>
          <a:p>
            <a:pPr>
              <a:buFontTx/>
              <a:buChar char="•"/>
            </a:pPr>
            <a:r>
              <a:rPr lang="en-US"/>
              <a:t>This will help to ensure that all users can access and use the interface.</a:t>
            </a:r>
          </a:p>
        </p:txBody>
      </p:sp>
    </p:spTree>
    <p:extLst>
      <p:ext uri="{BB962C8B-B14F-4D97-AF65-F5344CB8AC3E}">
        <p14:creationId xmlns:p14="http://schemas.microsoft.com/office/powerpoint/2010/main" val="60265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Learnability</a:t>
            </a:r>
          </a:p>
        </p:txBody>
      </p:sp>
      <p:pic>
        <p:nvPicPr>
          <p:cNvPr id="5" name="Picture Placeholder 4">
            <a:extLst>
              <a:ext uri="{FF2B5EF4-FFF2-40B4-BE49-F238E27FC236}">
                <a16:creationId xmlns:a16="http://schemas.microsoft.com/office/drawing/2014/main" id="{00E3710C-4486-DBD9-3015-397F9BEE342A}"/>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Learnability is important for making it easy to learn how to use the interface. The interface should be designed to be intuitive and easy to understand, with clear instructions and feedback for the user.</a:t>
            </a:r>
          </a:p>
          <a:p>
            <a:pPr>
              <a:buFontTx/>
              <a:buChar char="•"/>
            </a:pPr>
            <a:r>
              <a:rPr lang="en-US"/>
              <a:t>This will help users to quickly learn how to use the interface and make it easier to complete tasks.</a:t>
            </a:r>
          </a:p>
        </p:txBody>
      </p:sp>
    </p:spTree>
    <p:extLst>
      <p:ext uri="{BB962C8B-B14F-4D97-AF65-F5344CB8AC3E}">
        <p14:creationId xmlns:p14="http://schemas.microsoft.com/office/powerpoint/2010/main" val="40663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Aesthetics</a:t>
            </a:r>
          </a:p>
        </p:txBody>
      </p:sp>
      <p:pic>
        <p:nvPicPr>
          <p:cNvPr id="5" name="Picture Placeholder 4">
            <a:extLst>
              <a:ext uri="{FF2B5EF4-FFF2-40B4-BE49-F238E27FC236}">
                <a16:creationId xmlns:a16="http://schemas.microsoft.com/office/drawing/2014/main" id="{FCFDFDD6-4E44-5BF6-5604-5DB4721D954C}"/>
              </a:ext>
            </a:extLst>
          </p:cNvPr>
          <p:cNvPicPr>
            <a:picLocks noGrp="1" noChangeAspect="1"/>
          </p:cNvPicPr>
          <p:nvPr>
            <p:ph type="pic" idx="1"/>
          </p:nvPr>
        </p:nvPicPr>
        <p:blipFill>
          <a:blip r:embed="rId2"/>
          <a:srcRect l="3909" r="3909"/>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Aesthetics is important for creating an appealing design. The interface should be visually appealing and use colors, fonts, and images to create a pleasant experience for the user.</a:t>
            </a:r>
          </a:p>
          <a:p>
            <a:pPr>
              <a:buFontTx/>
              <a:buChar char="•"/>
            </a:pPr>
            <a:r>
              <a:rPr lang="en-US"/>
              <a:t>This will help to create an enjoyable experience for the user and make it easier to use the interface.</a:t>
            </a:r>
          </a:p>
        </p:txBody>
      </p:sp>
    </p:spTree>
    <p:extLst>
      <p:ext uri="{BB962C8B-B14F-4D97-AF65-F5344CB8AC3E}">
        <p14:creationId xmlns:p14="http://schemas.microsoft.com/office/powerpoint/2010/main" val="183212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Security</a:t>
            </a:r>
          </a:p>
        </p:txBody>
      </p:sp>
      <p:pic>
        <p:nvPicPr>
          <p:cNvPr id="5" name="Picture Placeholder 4">
            <a:extLst>
              <a:ext uri="{FF2B5EF4-FFF2-40B4-BE49-F238E27FC236}">
                <a16:creationId xmlns:a16="http://schemas.microsoft.com/office/drawing/2014/main" id="{E7E08C04-27E2-4C17-D0B4-C9C2AD1E4FB0}"/>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Security is essential for protecting user data. The interface should be designed to protect user data from unauthorized access and use encryption to protect data in transit.</a:t>
            </a:r>
          </a:p>
          <a:p>
            <a:pPr>
              <a:buFontTx/>
              <a:buChar char="•"/>
            </a:pPr>
            <a:r>
              <a:rPr lang="en-US"/>
              <a:t>This will help to ensure that user data is secure and protected from malicious actors.</a:t>
            </a:r>
          </a:p>
        </p:txBody>
      </p:sp>
    </p:spTree>
    <p:extLst>
      <p:ext uri="{BB962C8B-B14F-4D97-AF65-F5344CB8AC3E}">
        <p14:creationId xmlns:p14="http://schemas.microsoft.com/office/powerpoint/2010/main" val="212942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5CC3-E147-9F87-2528-A81472F64F44}"/>
              </a:ext>
            </a:extLst>
          </p:cNvPr>
          <p:cNvSpPr>
            <a:spLocks noGrp="1"/>
          </p:cNvSpPr>
          <p:nvPr>
            <p:ph type="ctrTitle"/>
          </p:nvPr>
        </p:nvSpPr>
        <p:spPr/>
        <p:txBody>
          <a:bodyPr/>
          <a:lstStyle/>
          <a:p>
            <a:r>
              <a:rPr lang="en-GB" dirty="0"/>
              <a:t>Software Developer</a:t>
            </a:r>
            <a:br>
              <a:rPr lang="en-GB" dirty="0"/>
            </a:br>
            <a:r>
              <a:rPr lang="en-GB" dirty="0"/>
              <a:t>Bootcamp</a:t>
            </a:r>
          </a:p>
        </p:txBody>
      </p:sp>
      <p:sp>
        <p:nvSpPr>
          <p:cNvPr id="3" name="Subtitle 2">
            <a:extLst>
              <a:ext uri="{FF2B5EF4-FFF2-40B4-BE49-F238E27FC236}">
                <a16:creationId xmlns:a16="http://schemas.microsoft.com/office/drawing/2014/main" id="{FD8369AC-7CFB-453E-C759-0028D8764B00}"/>
              </a:ext>
            </a:extLst>
          </p:cNvPr>
          <p:cNvSpPr>
            <a:spLocks noGrp="1"/>
          </p:cNvSpPr>
          <p:nvPr>
            <p:ph type="subTitle" idx="1"/>
          </p:nvPr>
        </p:nvSpPr>
        <p:spPr>
          <a:xfrm>
            <a:off x="2868140" y="3617028"/>
            <a:ext cx="6455718" cy="1655762"/>
          </a:xfrm>
        </p:spPr>
        <p:txBody>
          <a:bodyPr/>
          <a:lstStyle/>
          <a:p>
            <a:r>
              <a:rPr lang="en-GB" dirty="0"/>
              <a:t>Unit 3 – </a:t>
            </a:r>
            <a:r>
              <a:rPr lang="en-GB" dirty="0">
                <a:latin typeface="Calibri" panose="020F0502020204030204" pitchFamily="34" charset="0"/>
                <a:ea typeface="Calibri" panose="020F0502020204030204" pitchFamily="34" charset="0"/>
                <a:cs typeface="Arial" panose="020B0604020202020204" pitchFamily="34" charset="0"/>
              </a:rPr>
              <a:t>Coding and Architecture</a:t>
            </a:r>
            <a:endParaRPr lang="en-GB" dirty="0"/>
          </a:p>
          <a:p>
            <a:endParaRPr lang="en-GB" dirty="0"/>
          </a:p>
          <a:p>
            <a:r>
              <a:rPr lang="en-GB" dirty="0"/>
              <a:t>Week 7A</a:t>
            </a:r>
          </a:p>
        </p:txBody>
      </p:sp>
    </p:spTree>
    <p:extLst>
      <p:ext uri="{BB962C8B-B14F-4D97-AF65-F5344CB8AC3E}">
        <p14:creationId xmlns:p14="http://schemas.microsoft.com/office/powerpoint/2010/main" val="3369664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Conclusion</a:t>
            </a:r>
          </a:p>
        </p:txBody>
      </p:sp>
      <p:pic>
        <p:nvPicPr>
          <p:cNvPr id="5" name="Picture Placeholder 4">
            <a:extLst>
              <a:ext uri="{FF2B5EF4-FFF2-40B4-BE49-F238E27FC236}">
                <a16:creationId xmlns:a16="http://schemas.microsoft.com/office/drawing/2014/main" id="{E68F8E13-DE99-CD03-4BD7-6F3C1712A6A9}"/>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r>
              <a:rPr lang="en-US"/>
              <a:t>The core principles of interface design are usability, consistency, feedback, flexibility, accessibility, learnability, aesthetics, and security.</a:t>
            </a:r>
          </a:p>
          <a:p>
            <a:pPr>
              <a:buFontTx/>
              <a:buChar char="•"/>
            </a:pPr>
            <a:r>
              <a:rPr lang="en-US"/>
              <a:t>By following these principles, designers can create an interface that is easy to use, visually appealing, and secure, resulting in a better user experience.</a:t>
            </a:r>
          </a:p>
        </p:txBody>
      </p:sp>
    </p:spTree>
    <p:extLst>
      <p:ext uri="{BB962C8B-B14F-4D97-AF65-F5344CB8AC3E}">
        <p14:creationId xmlns:p14="http://schemas.microsoft.com/office/powerpoint/2010/main" val="4574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5E08-F06F-127E-4694-24D8A3C1D930}"/>
              </a:ext>
            </a:extLst>
          </p:cNvPr>
          <p:cNvSpPr>
            <a:spLocks noGrp="1"/>
          </p:cNvSpPr>
          <p:nvPr>
            <p:ph type="ctrTitle"/>
          </p:nvPr>
        </p:nvSpPr>
        <p:spPr/>
        <p:txBody>
          <a:bodyPr>
            <a:normAutofit/>
          </a:bodyPr>
          <a:lstStyle/>
          <a:p>
            <a:r>
              <a:rPr lang="en-US" dirty="0"/>
              <a:t>Evaluate User Interfaces Using Core Principles</a:t>
            </a:r>
            <a:endParaRPr lang="en-GB" dirty="0"/>
          </a:p>
        </p:txBody>
      </p:sp>
    </p:spTree>
    <p:extLst>
      <p:ext uri="{BB962C8B-B14F-4D97-AF65-F5344CB8AC3E}">
        <p14:creationId xmlns:p14="http://schemas.microsoft.com/office/powerpoint/2010/main" val="64136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E729-F175-8071-DE80-8838C4AA0FB3}"/>
              </a:ext>
            </a:extLst>
          </p:cNvPr>
          <p:cNvSpPr>
            <a:spLocks noGrp="1"/>
          </p:cNvSpPr>
          <p:nvPr>
            <p:ph type="title"/>
          </p:nvPr>
        </p:nvSpPr>
        <p:spPr/>
        <p:txBody>
          <a:bodyPr/>
          <a:lstStyle/>
          <a:p>
            <a:r>
              <a:rPr lang="en-US"/>
              <a:t>What is User Interface Evaluation?</a:t>
            </a:r>
            <a:endParaRPr lang="en-GB"/>
          </a:p>
        </p:txBody>
      </p:sp>
      <p:pic>
        <p:nvPicPr>
          <p:cNvPr id="5" name="Picture Placeholder 4">
            <a:extLst>
              <a:ext uri="{FF2B5EF4-FFF2-40B4-BE49-F238E27FC236}">
                <a16:creationId xmlns:a16="http://schemas.microsoft.com/office/drawing/2014/main" id="{F0D8DEBA-60BD-7B34-9929-50F4A8D07ABF}"/>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97DA8718-DBF3-7EA4-5313-A0B590325310}"/>
              </a:ext>
            </a:extLst>
          </p:cNvPr>
          <p:cNvSpPr>
            <a:spLocks noGrp="1"/>
          </p:cNvSpPr>
          <p:nvPr>
            <p:ph type="body" sz="half" idx="2"/>
          </p:nvPr>
        </p:nvSpPr>
        <p:spPr/>
        <p:txBody>
          <a:bodyPr>
            <a:normAutofit fontScale="700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Definition of User Interface Evaluation: User interface evaluation is the process of assessing </a:t>
            </a:r>
            <a:r>
              <a:rPr lang="en-US" sz="1800" kern="100" dirty="0">
                <a:effectLst/>
                <a:latin typeface="Calibri" panose="020F0502020204030204" pitchFamily="34" charset="0"/>
                <a:ea typeface="Calibri" panose="020F0502020204030204" pitchFamily="34" charset="0"/>
                <a:cs typeface="Arial" panose="020B0604020202020204" pitchFamily="34" charset="0"/>
              </a:rPr>
              <a:t>a digital product's usability, functionality, and overall user experience </a:t>
            </a:r>
            <a:r>
              <a:rPr lang="en-GB" sz="1800" kern="100" dirty="0">
                <a:effectLst/>
                <a:latin typeface="Calibri" panose="020F0502020204030204" pitchFamily="34" charset="0"/>
                <a:ea typeface="Calibri" panose="020F0502020204030204" pitchFamily="34" charset="0"/>
                <a:cs typeface="Arial" panose="020B0604020202020204" pitchFamily="34" charset="0"/>
              </a:rPr>
              <a:t>to identify areas for improvement.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Purpose of User Interface Evaluation: The primary purpose of user interface evaluation is to ensure that the design meets user needs and expectations, thereby enhancing user satisfaction and engagement.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Types of User Interface Evaluation: Common types of user interface evaluation include heuristic evaluation, user testing, and A/B testing, each offering different insights into user interaction and design effectiveness.</a:t>
            </a:r>
          </a:p>
        </p:txBody>
      </p:sp>
    </p:spTree>
    <p:extLst>
      <p:ext uri="{BB962C8B-B14F-4D97-AF65-F5344CB8AC3E}">
        <p14:creationId xmlns:p14="http://schemas.microsoft.com/office/powerpoint/2010/main" val="3099019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2E1F-142B-ED9D-4B60-FBEDA067BCF7}"/>
              </a:ext>
            </a:extLst>
          </p:cNvPr>
          <p:cNvSpPr>
            <a:spLocks noGrp="1"/>
          </p:cNvSpPr>
          <p:nvPr>
            <p:ph type="title"/>
          </p:nvPr>
        </p:nvSpPr>
        <p:spPr/>
        <p:txBody>
          <a:bodyPr/>
          <a:lstStyle/>
          <a:p>
            <a:r>
              <a:rPr lang="en-GB"/>
              <a:t>Establishing Evaluation Criteria</a:t>
            </a:r>
          </a:p>
        </p:txBody>
      </p:sp>
      <p:pic>
        <p:nvPicPr>
          <p:cNvPr id="5" name="Picture Placeholder 4">
            <a:extLst>
              <a:ext uri="{FF2B5EF4-FFF2-40B4-BE49-F238E27FC236}">
                <a16:creationId xmlns:a16="http://schemas.microsoft.com/office/drawing/2014/main" id="{C2734D98-776D-00DB-8F42-125D962E90E2}"/>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35285AD-F437-573D-039D-A8A7EFC00BBA}"/>
              </a:ext>
            </a:extLst>
          </p:cNvPr>
          <p:cNvSpPr>
            <a:spLocks noGrp="1"/>
          </p:cNvSpPr>
          <p:nvPr>
            <p:ph type="body" sz="half" idx="2"/>
          </p:nvPr>
        </p:nvSpPr>
        <p:spPr/>
        <p:txBody>
          <a:bodyPr>
            <a:normAutofit fontScale="775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Importance of Establishing Criteria: Establishing criteria is crucial for making objective evaluations and informed decisions, ensuring consistency and fairness across assessments.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Types of Criteria to Consider: The criteria to consider may include qualitative factors like usability and design, as well as quantitative metrics like load time and user engagement rates.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Examples of Criteria to Consider: Examples of criteria to consider could be user-friendliness, aesthetic appeal, functionality, and accessibility, among others.</a:t>
            </a:r>
          </a:p>
        </p:txBody>
      </p:sp>
    </p:spTree>
    <p:extLst>
      <p:ext uri="{BB962C8B-B14F-4D97-AF65-F5344CB8AC3E}">
        <p14:creationId xmlns:p14="http://schemas.microsoft.com/office/powerpoint/2010/main" val="3233672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47FBD-FF9B-C75E-23DD-0C8F678BF34C}"/>
              </a:ext>
            </a:extLst>
          </p:cNvPr>
          <p:cNvSpPr>
            <a:spLocks noGrp="1"/>
          </p:cNvSpPr>
          <p:nvPr>
            <p:ph type="title"/>
          </p:nvPr>
        </p:nvSpPr>
        <p:spPr/>
        <p:txBody>
          <a:bodyPr/>
          <a:lstStyle/>
          <a:p>
            <a:r>
              <a:rPr lang="en-GB"/>
              <a:t>Evaluating User Interfaces</a:t>
            </a:r>
          </a:p>
        </p:txBody>
      </p:sp>
      <p:pic>
        <p:nvPicPr>
          <p:cNvPr id="5" name="Picture Placeholder 4">
            <a:extLst>
              <a:ext uri="{FF2B5EF4-FFF2-40B4-BE49-F238E27FC236}">
                <a16:creationId xmlns:a16="http://schemas.microsoft.com/office/drawing/2014/main" id="{2CE5E59E-7825-9BAE-1A67-F3814814AEBE}"/>
              </a:ext>
            </a:extLst>
          </p:cNvPr>
          <p:cNvPicPr>
            <a:picLocks noGrp="1" noChangeAspect="1"/>
          </p:cNvPicPr>
          <p:nvPr>
            <p:ph type="pic" idx="1"/>
          </p:nvPr>
        </p:nvPicPr>
        <p:blipFill>
          <a:blip r:embed="rId2"/>
          <a:srcRect l="7965" r="7965"/>
          <a:stretch>
            <a:fillRect/>
          </a:stretch>
        </p:blipFill>
        <p:spPr/>
      </p:pic>
      <p:sp>
        <p:nvSpPr>
          <p:cNvPr id="4" name="Text Placeholder 3">
            <a:extLst>
              <a:ext uri="{FF2B5EF4-FFF2-40B4-BE49-F238E27FC236}">
                <a16:creationId xmlns:a16="http://schemas.microsoft.com/office/drawing/2014/main" id="{ED00650F-75CB-FB65-B80C-C22E255F30E4}"/>
              </a:ext>
            </a:extLst>
          </p:cNvPr>
          <p:cNvSpPr>
            <a:spLocks noGrp="1"/>
          </p:cNvSpPr>
          <p:nvPr>
            <p:ph type="body" sz="half" idx="2"/>
          </p:nvPr>
        </p:nvSpPr>
        <p:spPr/>
        <p:txBody>
          <a:bodyPr>
            <a:normAutofit fontScale="700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Process of Evaluating User Interfaces: The process of evaluating user interfaces involves assessing various design elements such as layout, navigation, and accessibility to ensure an optimal user experience.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Tools and Techniques for Evaluation: Tools like heatmaps, A/B testing, and user surveys are commonly employed techniques for evaluating the effectiveness of a user interface.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Benefits of Evaluating User Interfaces: Evaluating user interfaces helps in identifying usability issues, improving user satisfaction, and ultimately increasing the overall effectiveness of the digital product.</a:t>
            </a:r>
          </a:p>
        </p:txBody>
      </p:sp>
    </p:spTree>
    <p:extLst>
      <p:ext uri="{BB962C8B-B14F-4D97-AF65-F5344CB8AC3E}">
        <p14:creationId xmlns:p14="http://schemas.microsoft.com/office/powerpoint/2010/main" val="193593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CFA3-3A10-BE02-A507-AAE9A2CA1865}"/>
              </a:ext>
            </a:extLst>
          </p:cNvPr>
          <p:cNvSpPr>
            <a:spLocks noGrp="1"/>
          </p:cNvSpPr>
          <p:nvPr>
            <p:ph type="title"/>
          </p:nvPr>
        </p:nvSpPr>
        <p:spPr/>
        <p:txBody>
          <a:bodyPr/>
          <a:lstStyle/>
          <a:p>
            <a:r>
              <a:rPr lang="en-GB"/>
              <a:t>Usability Testing</a:t>
            </a:r>
          </a:p>
        </p:txBody>
      </p:sp>
      <p:pic>
        <p:nvPicPr>
          <p:cNvPr id="5" name="Picture Placeholder 4">
            <a:extLst>
              <a:ext uri="{FF2B5EF4-FFF2-40B4-BE49-F238E27FC236}">
                <a16:creationId xmlns:a16="http://schemas.microsoft.com/office/drawing/2014/main" id="{4B6A0E05-F14A-8F9F-F1CF-264A24D91B2C}"/>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B53E1915-33A2-460C-0E46-5EDEF69E7D23}"/>
              </a:ext>
            </a:extLst>
          </p:cNvPr>
          <p:cNvSpPr>
            <a:spLocks noGrp="1"/>
          </p:cNvSpPr>
          <p:nvPr>
            <p:ph type="body" sz="half" idx="2"/>
          </p:nvPr>
        </p:nvSpPr>
        <p:spPr/>
        <p:txBody>
          <a:bodyPr>
            <a:normAutofit fontScale="775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Definition of Usability Testing: Usability testing is the process of evaluating a product or website by testing it on users to ensure that it's easy and intuitive to use.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Purpose of Usability Testing: The primary purpose of usability testing is to identify usability issues and gather insights to improve the user experience.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Types of Usability Testing: Common types of usability testing include formative and summative testing, remote and in-person testing, and moderated and unmoderated testing.</a:t>
            </a:r>
          </a:p>
        </p:txBody>
      </p:sp>
    </p:spTree>
    <p:extLst>
      <p:ext uri="{BB962C8B-B14F-4D97-AF65-F5344CB8AC3E}">
        <p14:creationId xmlns:p14="http://schemas.microsoft.com/office/powerpoint/2010/main" val="391546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01B0-5451-843B-490B-D94C1D6BB3C7}"/>
              </a:ext>
            </a:extLst>
          </p:cNvPr>
          <p:cNvSpPr>
            <a:spLocks noGrp="1"/>
          </p:cNvSpPr>
          <p:nvPr>
            <p:ph type="title"/>
          </p:nvPr>
        </p:nvSpPr>
        <p:spPr/>
        <p:txBody>
          <a:bodyPr/>
          <a:lstStyle/>
          <a:p>
            <a:r>
              <a:rPr lang="en-GB"/>
              <a:t>Heuristic Evaluation</a:t>
            </a:r>
          </a:p>
        </p:txBody>
      </p:sp>
      <p:pic>
        <p:nvPicPr>
          <p:cNvPr id="5" name="Picture Placeholder 4">
            <a:extLst>
              <a:ext uri="{FF2B5EF4-FFF2-40B4-BE49-F238E27FC236}">
                <a16:creationId xmlns:a16="http://schemas.microsoft.com/office/drawing/2014/main" id="{AD888B4F-51CE-6292-6ABC-628A689573D3}"/>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1A241B07-54DC-A469-4E91-8ABAEC30485A}"/>
              </a:ext>
            </a:extLst>
          </p:cNvPr>
          <p:cNvSpPr>
            <a:spLocks noGrp="1"/>
          </p:cNvSpPr>
          <p:nvPr>
            <p:ph type="body" sz="half" idx="2"/>
          </p:nvPr>
        </p:nvSpPr>
        <p:spPr/>
        <p:txBody>
          <a:bodyPr>
            <a:normAutofit fontScale="775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Definition of Heuristic Evaluation: Heuristic evaluation is a usability inspection method where experts evaluate a user interface based on established usability principles, known as heuristics.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Purpose of Heuristic Evaluation: The primary purpose of heuristic evaluation is to identify usability issues in a user interface design to address them before the final product is released.</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Types of Heuristic Evaluation: Heuristic evaluations can be general, focusing on broad usability principles, or domain-specific, targeting criteria relevant to a particular industry or user group.</a:t>
            </a:r>
          </a:p>
        </p:txBody>
      </p:sp>
    </p:spTree>
    <p:extLst>
      <p:ext uri="{BB962C8B-B14F-4D97-AF65-F5344CB8AC3E}">
        <p14:creationId xmlns:p14="http://schemas.microsoft.com/office/powerpoint/2010/main" val="3793545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0587-530B-5B5F-3B36-AED19C0C243A}"/>
              </a:ext>
            </a:extLst>
          </p:cNvPr>
          <p:cNvSpPr>
            <a:spLocks noGrp="1"/>
          </p:cNvSpPr>
          <p:nvPr>
            <p:ph type="title"/>
          </p:nvPr>
        </p:nvSpPr>
        <p:spPr/>
        <p:txBody>
          <a:bodyPr/>
          <a:lstStyle/>
          <a:p>
            <a:r>
              <a:rPr lang="en-GB"/>
              <a:t>Analytics and Metrics</a:t>
            </a:r>
          </a:p>
        </p:txBody>
      </p:sp>
      <p:pic>
        <p:nvPicPr>
          <p:cNvPr id="5" name="Picture Placeholder 4">
            <a:extLst>
              <a:ext uri="{FF2B5EF4-FFF2-40B4-BE49-F238E27FC236}">
                <a16:creationId xmlns:a16="http://schemas.microsoft.com/office/drawing/2014/main" id="{7AADB302-1AF6-D259-2C64-4EF0624A9800}"/>
              </a:ext>
            </a:extLst>
          </p:cNvPr>
          <p:cNvPicPr>
            <a:picLocks noGrp="1" noChangeAspect="1"/>
          </p:cNvPicPr>
          <p:nvPr>
            <p:ph type="pic" idx="1"/>
          </p:nvPr>
        </p:nvPicPr>
        <p:blipFill>
          <a:blip r:embed="rId2"/>
          <a:srcRect l="8032" r="8032"/>
          <a:stretch>
            <a:fillRect/>
          </a:stretch>
        </p:blipFill>
        <p:spPr/>
      </p:pic>
      <p:sp>
        <p:nvSpPr>
          <p:cNvPr id="4" name="Text Placeholder 3">
            <a:extLst>
              <a:ext uri="{FF2B5EF4-FFF2-40B4-BE49-F238E27FC236}">
                <a16:creationId xmlns:a16="http://schemas.microsoft.com/office/drawing/2014/main" id="{8737A1A3-529F-323E-959C-71EBAA664CE7}"/>
              </a:ext>
            </a:extLst>
          </p:cNvPr>
          <p:cNvSpPr>
            <a:spLocks noGrp="1"/>
          </p:cNvSpPr>
          <p:nvPr>
            <p:ph type="body" sz="half" idx="2"/>
          </p:nvPr>
        </p:nvSpPr>
        <p:spPr/>
        <p:txBody>
          <a:bodyPr>
            <a:normAutofit fontScale="625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Definition of Analytics and Metrics: Analytics and metrics refer to the systematic computational analysis of data and the quantifiable measures used to track, assess, and report on the performance of various aspects of a business or system.</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Purpose of Analytics and Metrics: The primary purpose of analytics and metrics is to provide actionable insights for informed decision-making, enabling organisations to optimise performance, enhance customer experience, and achieve strategic goals.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Types of Analytics and Metrics: Analytics and metrics can be categorised into various types, such as descriptive, predictive, and prescriptive analytics, as well as key performance indicators (KPIs), customer metrics, and financial metrics, among others.</a:t>
            </a:r>
          </a:p>
        </p:txBody>
      </p:sp>
    </p:spTree>
    <p:extLst>
      <p:ext uri="{BB962C8B-B14F-4D97-AF65-F5344CB8AC3E}">
        <p14:creationId xmlns:p14="http://schemas.microsoft.com/office/powerpoint/2010/main" val="1316181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27B2-BBF4-4B96-435E-FB81A7E463A2}"/>
              </a:ext>
            </a:extLst>
          </p:cNvPr>
          <p:cNvSpPr>
            <a:spLocks noGrp="1"/>
          </p:cNvSpPr>
          <p:nvPr>
            <p:ph type="title"/>
          </p:nvPr>
        </p:nvSpPr>
        <p:spPr/>
        <p:txBody>
          <a:bodyPr/>
          <a:lstStyle/>
          <a:p>
            <a:r>
              <a:rPr lang="en-GB"/>
              <a:t>User Surveys</a:t>
            </a:r>
          </a:p>
        </p:txBody>
      </p:sp>
      <p:pic>
        <p:nvPicPr>
          <p:cNvPr id="5" name="Picture Placeholder 4">
            <a:extLst>
              <a:ext uri="{FF2B5EF4-FFF2-40B4-BE49-F238E27FC236}">
                <a16:creationId xmlns:a16="http://schemas.microsoft.com/office/drawing/2014/main" id="{AE7C299A-B320-D2EB-6631-157F9FD173F0}"/>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6CC3468D-FA02-3DE4-CF8F-E00BAF8A7EF0}"/>
              </a:ext>
            </a:extLst>
          </p:cNvPr>
          <p:cNvSpPr>
            <a:spLocks noGrp="1"/>
          </p:cNvSpPr>
          <p:nvPr>
            <p:ph type="body" sz="half" idx="2"/>
          </p:nvPr>
        </p:nvSpPr>
        <p:spPr/>
        <p:txBody>
          <a:bodyPr>
            <a:normAutofit fontScale="77500" lnSpcReduction="2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Definition of User Surveys: User surveys are structured questionnaires designed to gather feedback from users about their experiences and perceptions of a product, service, or system.</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Purpose of User Surveys: The primary purpose of user surveys is to collect data that can be used to improve user experience, identify pain points, and make data-driven decisions.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Types of User Surveys: User surveys can be categorised into various types such as satisfaction surveys, usability surveys, and post-interaction surveys, each serving a specific objective in the user experience design process.</a:t>
            </a:r>
          </a:p>
        </p:txBody>
      </p:sp>
    </p:spTree>
    <p:extLst>
      <p:ext uri="{BB962C8B-B14F-4D97-AF65-F5344CB8AC3E}">
        <p14:creationId xmlns:p14="http://schemas.microsoft.com/office/powerpoint/2010/main" val="3390810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1054-4A46-0417-2774-37AF50F027AE}"/>
              </a:ext>
            </a:extLst>
          </p:cNvPr>
          <p:cNvSpPr>
            <a:spLocks noGrp="1"/>
          </p:cNvSpPr>
          <p:nvPr>
            <p:ph type="title"/>
          </p:nvPr>
        </p:nvSpPr>
        <p:spPr/>
        <p:txBody>
          <a:bodyPr/>
          <a:lstStyle/>
          <a:p>
            <a:r>
              <a:rPr lang="en-US"/>
              <a:t>Benefits of Evaluating User Interfaces</a:t>
            </a:r>
            <a:endParaRPr lang="en-GB"/>
          </a:p>
        </p:txBody>
      </p:sp>
      <p:pic>
        <p:nvPicPr>
          <p:cNvPr id="5" name="Picture Placeholder 4">
            <a:extLst>
              <a:ext uri="{FF2B5EF4-FFF2-40B4-BE49-F238E27FC236}">
                <a16:creationId xmlns:a16="http://schemas.microsoft.com/office/drawing/2014/main" id="{C2F5AE97-11CF-3705-241E-65EFA07C250D}"/>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35F8FA2F-54FA-2AE5-E064-13A76777F2FA}"/>
              </a:ext>
            </a:extLst>
          </p:cNvPr>
          <p:cNvSpPr>
            <a:spLocks noGrp="1"/>
          </p:cNvSpPr>
          <p:nvPr>
            <p:ph type="body" sz="half" idx="2"/>
          </p:nvPr>
        </p:nvSpPr>
        <p:spPr/>
        <p:txBody>
          <a:bodyPr>
            <a:normAutofit lnSpcReduction="1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Improved user experience leads to higher customer satisfaction and loyalty, enhancing the overall success of a digital platform.</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Increased user engagement is a key indicator of a well-designed interface, often resulting in higher conversion rates and customer retention.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Reduced development costs allow companies to allocate resources more efficiently, enabling faster innovation and market responsiveness.</a:t>
            </a:r>
          </a:p>
        </p:txBody>
      </p:sp>
    </p:spTree>
    <p:extLst>
      <p:ext uri="{BB962C8B-B14F-4D97-AF65-F5344CB8AC3E}">
        <p14:creationId xmlns:p14="http://schemas.microsoft.com/office/powerpoint/2010/main" val="2312689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0047" y="1505194"/>
            <a:ext cx="9609944" cy="4351338"/>
          </a:xfrm>
        </p:spPr>
        <p:txBody>
          <a:bodyPr/>
          <a:lstStyle/>
          <a:p>
            <a:pPr marL="0" indent="0">
              <a:buNone/>
            </a:pPr>
            <a:r>
              <a:rPr lang="en-GB" dirty="0"/>
              <a:t>Following this session, you should be able to:</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Identify and Explain the Core Principles of Interface Design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Evaluate Existing User Interfaces Using Established Criteria</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Design a Mock Interface Incorporating the Principles Learnt</a:t>
            </a:r>
            <a:endParaRPr lang="en-GB" sz="1800" kern="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Understand logical expressions</a:t>
            </a:r>
          </a:p>
          <a:p>
            <a:pPr marL="0" indent="0">
              <a:buNone/>
            </a:pPr>
            <a:endParaRPr lang="en-GB" dirty="0"/>
          </a:p>
        </p:txBody>
      </p:sp>
    </p:spTree>
    <p:extLst>
      <p:ext uri="{BB962C8B-B14F-4D97-AF65-F5344CB8AC3E}">
        <p14:creationId xmlns:p14="http://schemas.microsoft.com/office/powerpoint/2010/main" val="128661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FEC8-64B9-5406-A9CF-D736265CF460}"/>
              </a:ext>
            </a:extLst>
          </p:cNvPr>
          <p:cNvSpPr>
            <a:spLocks noGrp="1"/>
          </p:cNvSpPr>
          <p:nvPr>
            <p:ph type="title"/>
          </p:nvPr>
        </p:nvSpPr>
        <p:spPr/>
        <p:txBody>
          <a:bodyPr/>
          <a:lstStyle/>
          <a:p>
            <a:r>
              <a:rPr lang="en-GB"/>
              <a:t>Conclusion</a:t>
            </a:r>
          </a:p>
        </p:txBody>
      </p:sp>
      <p:pic>
        <p:nvPicPr>
          <p:cNvPr id="5" name="Picture Placeholder 4">
            <a:extLst>
              <a:ext uri="{FF2B5EF4-FFF2-40B4-BE49-F238E27FC236}">
                <a16:creationId xmlns:a16="http://schemas.microsoft.com/office/drawing/2014/main" id="{94C6A033-9C52-26B5-DD78-B4DDDD2B6BD6}"/>
              </a:ext>
            </a:extLst>
          </p:cNvPr>
          <p:cNvPicPr>
            <a:picLocks noGrp="1" noChangeAspect="1"/>
          </p:cNvPicPr>
          <p:nvPr>
            <p:ph type="pic" idx="1"/>
          </p:nvPr>
        </p:nvPicPr>
        <p:blipFill>
          <a:blip r:embed="rId2"/>
          <a:srcRect l="7695" r="7695"/>
          <a:stretch>
            <a:fillRect/>
          </a:stretch>
        </p:blipFill>
        <p:spPr/>
      </p:pic>
      <p:sp>
        <p:nvSpPr>
          <p:cNvPr id="4" name="Text Placeholder 3">
            <a:extLst>
              <a:ext uri="{FF2B5EF4-FFF2-40B4-BE49-F238E27FC236}">
                <a16:creationId xmlns:a16="http://schemas.microsoft.com/office/drawing/2014/main" id="{44812370-B10C-8695-F5B4-BF4F66BD83FF}"/>
              </a:ext>
            </a:extLst>
          </p:cNvPr>
          <p:cNvSpPr>
            <a:spLocks noGrp="1"/>
          </p:cNvSpPr>
          <p:nvPr>
            <p:ph type="body" sz="half" idx="2"/>
          </p:nvPr>
        </p:nvSpPr>
        <p:spPr/>
        <p:txBody>
          <a:bodyPr/>
          <a:lstStyle/>
          <a:p>
            <a:pPr>
              <a:buFontTx/>
              <a:buChar char="•"/>
            </a:pPr>
            <a:r>
              <a:rPr lang="en-US"/>
              <a:t>Summary of user interface evaluation</a:t>
            </a:r>
          </a:p>
          <a:p>
            <a:pPr>
              <a:buFontTx/>
              <a:buChar char="•"/>
            </a:pPr>
            <a:r>
              <a:rPr lang="en-US"/>
              <a:t>Benefits of evaluating user interfaces</a:t>
            </a:r>
          </a:p>
          <a:p>
            <a:pPr>
              <a:buFontTx/>
              <a:buChar char="•"/>
            </a:pPr>
            <a:r>
              <a:rPr lang="en-US"/>
              <a:t>Importance of establishing criteria</a:t>
            </a:r>
            <a:endParaRPr lang="en-GB"/>
          </a:p>
        </p:txBody>
      </p:sp>
    </p:spTree>
    <p:extLst>
      <p:ext uri="{BB962C8B-B14F-4D97-AF65-F5344CB8AC3E}">
        <p14:creationId xmlns:p14="http://schemas.microsoft.com/office/powerpoint/2010/main" val="169795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484A-1C62-EE60-9B4E-DCDD198641CD}"/>
              </a:ext>
            </a:extLst>
          </p:cNvPr>
          <p:cNvSpPr>
            <a:spLocks noGrp="1"/>
          </p:cNvSpPr>
          <p:nvPr>
            <p:ph type="ctrTitle"/>
          </p:nvPr>
        </p:nvSpPr>
        <p:spPr/>
        <p:txBody>
          <a:bodyPr>
            <a:normAutofit fontScale="90000"/>
          </a:bodyPr>
          <a:lstStyle/>
          <a:p>
            <a:r>
              <a:rPr lang="en-US" dirty="0"/>
              <a:t>How to Design an Interface Incorporating the Principles Learnt</a:t>
            </a:r>
            <a:endParaRPr lang="en-GB" dirty="0"/>
          </a:p>
        </p:txBody>
      </p:sp>
    </p:spTree>
    <p:extLst>
      <p:ext uri="{BB962C8B-B14F-4D97-AF65-F5344CB8AC3E}">
        <p14:creationId xmlns:p14="http://schemas.microsoft.com/office/powerpoint/2010/main" val="214226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5D8EF-CF02-9724-063B-178CCD77B789}"/>
              </a:ext>
            </a:extLst>
          </p:cNvPr>
          <p:cNvSpPr>
            <a:spLocks noGrp="1"/>
          </p:cNvSpPr>
          <p:nvPr>
            <p:ph type="title"/>
          </p:nvPr>
        </p:nvSpPr>
        <p:spPr/>
        <p:txBody>
          <a:bodyPr/>
          <a:lstStyle/>
          <a:p>
            <a:r>
              <a:rPr lang="en-GB"/>
              <a:t>Design Principles</a:t>
            </a:r>
          </a:p>
        </p:txBody>
      </p:sp>
      <p:pic>
        <p:nvPicPr>
          <p:cNvPr id="5" name="Picture Placeholder 4">
            <a:extLst>
              <a:ext uri="{FF2B5EF4-FFF2-40B4-BE49-F238E27FC236}">
                <a16:creationId xmlns:a16="http://schemas.microsoft.com/office/drawing/2014/main" id="{4F190715-AD7C-F707-B861-AC4A3C247688}"/>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CC9DCF65-CA29-1F14-3C03-4A56ED793DAF}"/>
              </a:ext>
            </a:extLst>
          </p:cNvPr>
          <p:cNvSpPr>
            <a:spLocks noGrp="1"/>
          </p:cNvSpPr>
          <p:nvPr>
            <p:ph type="body" sz="half" idx="2"/>
          </p:nvPr>
        </p:nvSpPr>
        <p:spPr/>
        <p:txBody>
          <a:bodyPr/>
          <a:lstStyle/>
          <a:p>
            <a:pPr>
              <a:buFontTx/>
              <a:buChar char="•"/>
            </a:pPr>
            <a:r>
              <a:rPr lang="en-US" dirty="0"/>
              <a:t>Understand user needs</a:t>
            </a:r>
          </a:p>
          <a:p>
            <a:pPr>
              <a:buFontTx/>
              <a:buChar char="•"/>
            </a:pPr>
            <a:r>
              <a:rPr lang="en-US" dirty="0"/>
              <a:t>Create a consistent design</a:t>
            </a:r>
          </a:p>
          <a:p>
            <a:pPr>
              <a:buFontTx/>
              <a:buChar char="•"/>
            </a:pPr>
            <a:r>
              <a:rPr lang="en-US" dirty="0"/>
              <a:t>Make the interface intuitive</a:t>
            </a:r>
          </a:p>
          <a:p>
            <a:pPr>
              <a:buFontTx/>
              <a:buChar char="•"/>
            </a:pPr>
            <a:r>
              <a:rPr lang="en-US" dirty="0"/>
              <a:t>Provide feedback to the user</a:t>
            </a:r>
          </a:p>
          <a:p>
            <a:pPr>
              <a:buFontTx/>
              <a:buChar char="•"/>
            </a:pPr>
            <a:r>
              <a:rPr lang="en-US" dirty="0"/>
              <a:t>Make the interface accessible</a:t>
            </a:r>
            <a:endParaRPr lang="en-GB" dirty="0"/>
          </a:p>
        </p:txBody>
      </p:sp>
    </p:spTree>
    <p:extLst>
      <p:ext uri="{BB962C8B-B14F-4D97-AF65-F5344CB8AC3E}">
        <p14:creationId xmlns:p14="http://schemas.microsoft.com/office/powerpoint/2010/main" val="3111760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0DE63-B6D8-4658-0581-783E0C01D74C}"/>
              </a:ext>
            </a:extLst>
          </p:cNvPr>
          <p:cNvSpPr>
            <a:spLocks noGrp="1"/>
          </p:cNvSpPr>
          <p:nvPr>
            <p:ph type="title"/>
          </p:nvPr>
        </p:nvSpPr>
        <p:spPr/>
        <p:txBody>
          <a:bodyPr/>
          <a:lstStyle/>
          <a:p>
            <a:r>
              <a:rPr lang="en-GB"/>
              <a:t>Design Process</a:t>
            </a:r>
          </a:p>
        </p:txBody>
      </p:sp>
      <p:pic>
        <p:nvPicPr>
          <p:cNvPr id="5" name="Picture Placeholder 4">
            <a:extLst>
              <a:ext uri="{FF2B5EF4-FFF2-40B4-BE49-F238E27FC236}">
                <a16:creationId xmlns:a16="http://schemas.microsoft.com/office/drawing/2014/main" id="{D2E294FB-31CF-6AD2-611E-9E53806408F4}"/>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F3CDD548-C824-C82C-9966-52234A085596}"/>
              </a:ext>
            </a:extLst>
          </p:cNvPr>
          <p:cNvSpPr>
            <a:spLocks noGrp="1"/>
          </p:cNvSpPr>
          <p:nvPr>
            <p:ph type="body" sz="half" idx="2"/>
          </p:nvPr>
        </p:nvSpPr>
        <p:spPr/>
        <p:txBody>
          <a:bodyPr/>
          <a:lstStyle/>
          <a:p>
            <a:pPr>
              <a:buFontTx/>
              <a:buChar char="•"/>
            </a:pPr>
            <a:r>
              <a:rPr lang="en-US"/>
              <a:t>Gather user requirements</a:t>
            </a:r>
          </a:p>
          <a:p>
            <a:pPr>
              <a:buFontTx/>
              <a:buChar char="•"/>
            </a:pPr>
            <a:r>
              <a:rPr lang="en-US"/>
              <a:t>Create a wireframe</a:t>
            </a:r>
          </a:p>
          <a:p>
            <a:pPr>
              <a:buFontTx/>
              <a:buChar char="•"/>
            </a:pPr>
            <a:r>
              <a:rPr lang="en-US"/>
              <a:t>Design the interface</a:t>
            </a:r>
          </a:p>
          <a:p>
            <a:pPr>
              <a:buFontTx/>
              <a:buChar char="•"/>
            </a:pPr>
            <a:r>
              <a:rPr lang="en-US"/>
              <a:t>Test the interface</a:t>
            </a:r>
          </a:p>
          <a:p>
            <a:pPr>
              <a:buFontTx/>
              <a:buChar char="•"/>
            </a:pPr>
            <a:r>
              <a:rPr lang="en-US"/>
              <a:t>Implement the interface</a:t>
            </a:r>
            <a:endParaRPr lang="en-GB"/>
          </a:p>
        </p:txBody>
      </p:sp>
    </p:spTree>
    <p:extLst>
      <p:ext uri="{BB962C8B-B14F-4D97-AF65-F5344CB8AC3E}">
        <p14:creationId xmlns:p14="http://schemas.microsoft.com/office/powerpoint/2010/main" val="1370231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8737-5C84-07F7-6F85-8820DF7CF771}"/>
              </a:ext>
            </a:extLst>
          </p:cNvPr>
          <p:cNvSpPr>
            <a:spLocks noGrp="1"/>
          </p:cNvSpPr>
          <p:nvPr>
            <p:ph type="title"/>
          </p:nvPr>
        </p:nvSpPr>
        <p:spPr/>
        <p:txBody>
          <a:bodyPr/>
          <a:lstStyle/>
          <a:p>
            <a:r>
              <a:rPr lang="en-GB"/>
              <a:t>Design Elements</a:t>
            </a:r>
          </a:p>
        </p:txBody>
      </p:sp>
      <p:pic>
        <p:nvPicPr>
          <p:cNvPr id="5" name="Picture Placeholder 4">
            <a:extLst>
              <a:ext uri="{FF2B5EF4-FFF2-40B4-BE49-F238E27FC236}">
                <a16:creationId xmlns:a16="http://schemas.microsoft.com/office/drawing/2014/main" id="{FE314CF8-F9B6-1ED9-B8AD-618A226F5A06}"/>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9569087B-DDE4-A3EF-DEC3-AE4D8BB98C32}"/>
              </a:ext>
            </a:extLst>
          </p:cNvPr>
          <p:cNvSpPr>
            <a:spLocks noGrp="1"/>
          </p:cNvSpPr>
          <p:nvPr>
            <p:ph type="body" sz="half" idx="2"/>
          </p:nvPr>
        </p:nvSpPr>
        <p:spPr/>
        <p:txBody>
          <a:bodyPr/>
          <a:lstStyle/>
          <a:p>
            <a:pPr>
              <a:buFontTx/>
              <a:buChar char="•"/>
            </a:pPr>
            <a:r>
              <a:rPr lang="en-US"/>
              <a:t>Layout</a:t>
            </a:r>
          </a:p>
          <a:p>
            <a:pPr>
              <a:buFontTx/>
              <a:buChar char="•"/>
            </a:pPr>
            <a:r>
              <a:rPr lang="en-US"/>
              <a:t>Typography</a:t>
            </a:r>
          </a:p>
          <a:p>
            <a:pPr>
              <a:buFontTx/>
              <a:buChar char="•"/>
            </a:pPr>
            <a:r>
              <a:rPr lang="en-US"/>
              <a:t>Color</a:t>
            </a:r>
          </a:p>
          <a:p>
            <a:pPr>
              <a:buFontTx/>
              <a:buChar char="•"/>
            </a:pPr>
            <a:r>
              <a:rPr lang="en-US"/>
              <a:t>Icons</a:t>
            </a:r>
          </a:p>
          <a:p>
            <a:pPr>
              <a:buFontTx/>
              <a:buChar char="•"/>
            </a:pPr>
            <a:r>
              <a:rPr lang="en-US"/>
              <a:t>Images</a:t>
            </a:r>
            <a:endParaRPr lang="en-GB"/>
          </a:p>
        </p:txBody>
      </p:sp>
    </p:spTree>
    <p:extLst>
      <p:ext uri="{BB962C8B-B14F-4D97-AF65-F5344CB8AC3E}">
        <p14:creationId xmlns:p14="http://schemas.microsoft.com/office/powerpoint/2010/main" val="4189417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0086-E237-B5C1-6A92-F2B351134CFC}"/>
              </a:ext>
            </a:extLst>
          </p:cNvPr>
          <p:cNvSpPr>
            <a:spLocks noGrp="1"/>
          </p:cNvSpPr>
          <p:nvPr>
            <p:ph type="title"/>
          </p:nvPr>
        </p:nvSpPr>
        <p:spPr/>
        <p:txBody>
          <a:bodyPr/>
          <a:lstStyle/>
          <a:p>
            <a:r>
              <a:rPr lang="en-GB"/>
              <a:t>Layout</a:t>
            </a:r>
          </a:p>
        </p:txBody>
      </p:sp>
      <p:pic>
        <p:nvPicPr>
          <p:cNvPr id="5" name="Picture Placeholder 4">
            <a:extLst>
              <a:ext uri="{FF2B5EF4-FFF2-40B4-BE49-F238E27FC236}">
                <a16:creationId xmlns:a16="http://schemas.microsoft.com/office/drawing/2014/main" id="{F5125446-51F8-E87E-8231-C83CF1B7F9D4}"/>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0BE699E2-D72E-C6F0-B308-A2B43CE11216}"/>
              </a:ext>
            </a:extLst>
          </p:cNvPr>
          <p:cNvSpPr>
            <a:spLocks noGrp="1"/>
          </p:cNvSpPr>
          <p:nvPr>
            <p:ph type="body" sz="half" idx="2"/>
          </p:nvPr>
        </p:nvSpPr>
        <p:spPr/>
        <p:txBody>
          <a:bodyPr/>
          <a:lstStyle/>
          <a:p>
            <a:pPr>
              <a:buFontTx/>
              <a:buChar char="•"/>
            </a:pPr>
            <a:r>
              <a:rPr lang="en-US" dirty="0" err="1"/>
              <a:t>Organise</a:t>
            </a:r>
            <a:r>
              <a:rPr lang="en-US" dirty="0"/>
              <a:t> content in a logical manner</a:t>
            </a:r>
          </a:p>
          <a:p>
            <a:pPr>
              <a:buFontTx/>
              <a:buChar char="•"/>
            </a:pPr>
            <a:r>
              <a:rPr lang="en-US" dirty="0"/>
              <a:t>Use whitespace to separate content</a:t>
            </a:r>
          </a:p>
          <a:p>
            <a:pPr>
              <a:buFontTx/>
              <a:buChar char="•"/>
            </a:pPr>
            <a:r>
              <a:rPr lang="en-US" dirty="0"/>
              <a:t>Make sure the interface is responsive</a:t>
            </a:r>
            <a:endParaRPr lang="en-GB" dirty="0"/>
          </a:p>
        </p:txBody>
      </p:sp>
    </p:spTree>
    <p:extLst>
      <p:ext uri="{BB962C8B-B14F-4D97-AF65-F5344CB8AC3E}">
        <p14:creationId xmlns:p14="http://schemas.microsoft.com/office/powerpoint/2010/main" val="315008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298A-BD5E-6EB4-714B-AC91EB51B412}"/>
              </a:ext>
            </a:extLst>
          </p:cNvPr>
          <p:cNvSpPr>
            <a:spLocks noGrp="1"/>
          </p:cNvSpPr>
          <p:nvPr>
            <p:ph type="title"/>
          </p:nvPr>
        </p:nvSpPr>
        <p:spPr/>
        <p:txBody>
          <a:bodyPr/>
          <a:lstStyle/>
          <a:p>
            <a:r>
              <a:rPr lang="en-GB"/>
              <a:t>Typography</a:t>
            </a:r>
          </a:p>
        </p:txBody>
      </p:sp>
      <p:pic>
        <p:nvPicPr>
          <p:cNvPr id="5" name="Picture Placeholder 4">
            <a:extLst>
              <a:ext uri="{FF2B5EF4-FFF2-40B4-BE49-F238E27FC236}">
                <a16:creationId xmlns:a16="http://schemas.microsoft.com/office/drawing/2014/main" id="{AFB0121C-A26F-0B85-478E-43B00D200BD1}"/>
              </a:ext>
            </a:extLst>
          </p:cNvPr>
          <p:cNvPicPr>
            <a:picLocks noGrp="1" noChangeAspect="1"/>
          </p:cNvPicPr>
          <p:nvPr>
            <p:ph type="pic" idx="1"/>
          </p:nvPr>
        </p:nvPicPr>
        <p:blipFill>
          <a:blip r:embed="rId2"/>
          <a:srcRect l="14432" r="14432"/>
          <a:stretch>
            <a:fillRect/>
          </a:stretch>
        </p:blipFill>
        <p:spPr/>
      </p:pic>
      <p:sp>
        <p:nvSpPr>
          <p:cNvPr id="4" name="Text Placeholder 3">
            <a:extLst>
              <a:ext uri="{FF2B5EF4-FFF2-40B4-BE49-F238E27FC236}">
                <a16:creationId xmlns:a16="http://schemas.microsoft.com/office/drawing/2014/main" id="{D802CCFE-5F52-1F57-7E1C-91B913797082}"/>
              </a:ext>
            </a:extLst>
          </p:cNvPr>
          <p:cNvSpPr>
            <a:spLocks noGrp="1"/>
          </p:cNvSpPr>
          <p:nvPr>
            <p:ph type="body" sz="half" idx="2"/>
          </p:nvPr>
        </p:nvSpPr>
        <p:spPr/>
        <p:txBody>
          <a:bodyPr/>
          <a:lstStyle/>
          <a:p>
            <a:pPr>
              <a:buFontTx/>
              <a:buChar char="•"/>
            </a:pPr>
            <a:r>
              <a:rPr lang="en-US"/>
              <a:t>Choose a font that is easy to read</a:t>
            </a:r>
          </a:p>
          <a:p>
            <a:pPr>
              <a:buFontTx/>
              <a:buChar char="•"/>
            </a:pPr>
            <a:r>
              <a:rPr lang="en-US"/>
              <a:t>Use font size and weight to emphasize important elements</a:t>
            </a:r>
          </a:p>
          <a:p>
            <a:pPr>
              <a:buFontTx/>
              <a:buChar char="•"/>
            </a:pPr>
            <a:r>
              <a:rPr lang="en-US"/>
              <a:t>Use color to draw attention to important elements</a:t>
            </a:r>
            <a:endParaRPr lang="en-GB"/>
          </a:p>
        </p:txBody>
      </p:sp>
    </p:spTree>
    <p:extLst>
      <p:ext uri="{BB962C8B-B14F-4D97-AF65-F5344CB8AC3E}">
        <p14:creationId xmlns:p14="http://schemas.microsoft.com/office/powerpoint/2010/main" val="3549367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9521D-F1E2-B750-0DB2-B1208362980F}"/>
              </a:ext>
            </a:extLst>
          </p:cNvPr>
          <p:cNvSpPr>
            <a:spLocks noGrp="1"/>
          </p:cNvSpPr>
          <p:nvPr>
            <p:ph type="title"/>
          </p:nvPr>
        </p:nvSpPr>
        <p:spPr/>
        <p:txBody>
          <a:bodyPr/>
          <a:lstStyle/>
          <a:p>
            <a:r>
              <a:rPr lang="en-GB"/>
              <a:t>Color</a:t>
            </a:r>
          </a:p>
        </p:txBody>
      </p:sp>
      <p:pic>
        <p:nvPicPr>
          <p:cNvPr id="5" name="Picture Placeholder 4">
            <a:extLst>
              <a:ext uri="{FF2B5EF4-FFF2-40B4-BE49-F238E27FC236}">
                <a16:creationId xmlns:a16="http://schemas.microsoft.com/office/drawing/2014/main" id="{4C27A48B-793C-9692-7916-11FBC82D992D}"/>
              </a:ext>
            </a:extLst>
          </p:cNvPr>
          <p:cNvPicPr>
            <a:picLocks noGrp="1" noChangeAspect="1"/>
          </p:cNvPicPr>
          <p:nvPr>
            <p:ph type="pic" idx="1"/>
          </p:nvPr>
        </p:nvPicPr>
        <p:blipFill>
          <a:blip r:embed="rId2"/>
          <a:srcRect l="19012" r="19012"/>
          <a:stretch>
            <a:fillRect/>
          </a:stretch>
        </p:blipFill>
        <p:spPr/>
      </p:pic>
      <p:sp>
        <p:nvSpPr>
          <p:cNvPr id="4" name="Text Placeholder 3">
            <a:extLst>
              <a:ext uri="{FF2B5EF4-FFF2-40B4-BE49-F238E27FC236}">
                <a16:creationId xmlns:a16="http://schemas.microsoft.com/office/drawing/2014/main" id="{F55E4F08-BE8D-AA96-A497-03DD7F0733DE}"/>
              </a:ext>
            </a:extLst>
          </p:cNvPr>
          <p:cNvSpPr>
            <a:spLocks noGrp="1"/>
          </p:cNvSpPr>
          <p:nvPr>
            <p:ph type="body" sz="half" idx="2"/>
          </p:nvPr>
        </p:nvSpPr>
        <p:spPr/>
        <p:txBody>
          <a:bodyPr/>
          <a:lstStyle/>
          <a:p>
            <a:pPr>
              <a:buFontTx/>
              <a:buChar char="•"/>
            </a:pPr>
            <a:r>
              <a:rPr lang="en-US"/>
              <a:t>Choose colors that are easy to read</a:t>
            </a:r>
          </a:p>
          <a:p>
            <a:pPr>
              <a:buFontTx/>
              <a:buChar char="•"/>
            </a:pPr>
            <a:r>
              <a:rPr lang="en-US"/>
              <a:t>Use color to draw attention to important elements</a:t>
            </a:r>
          </a:p>
          <a:p>
            <a:pPr>
              <a:buFontTx/>
              <a:buChar char="•"/>
            </a:pPr>
            <a:r>
              <a:rPr lang="en-US"/>
              <a:t>Use color to create a consistent design</a:t>
            </a:r>
            <a:endParaRPr lang="en-GB"/>
          </a:p>
        </p:txBody>
      </p:sp>
    </p:spTree>
    <p:extLst>
      <p:ext uri="{BB962C8B-B14F-4D97-AF65-F5344CB8AC3E}">
        <p14:creationId xmlns:p14="http://schemas.microsoft.com/office/powerpoint/2010/main" val="913893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6FAC-61D3-1F03-C7DD-34579BB18D56}"/>
              </a:ext>
            </a:extLst>
          </p:cNvPr>
          <p:cNvSpPr>
            <a:spLocks noGrp="1"/>
          </p:cNvSpPr>
          <p:nvPr>
            <p:ph type="title"/>
          </p:nvPr>
        </p:nvSpPr>
        <p:spPr/>
        <p:txBody>
          <a:bodyPr/>
          <a:lstStyle/>
          <a:p>
            <a:r>
              <a:rPr lang="en-GB"/>
              <a:t>Icons</a:t>
            </a:r>
          </a:p>
        </p:txBody>
      </p:sp>
      <p:pic>
        <p:nvPicPr>
          <p:cNvPr id="5" name="Picture Placeholder 4">
            <a:extLst>
              <a:ext uri="{FF2B5EF4-FFF2-40B4-BE49-F238E27FC236}">
                <a16:creationId xmlns:a16="http://schemas.microsoft.com/office/drawing/2014/main" id="{BEA9F3A2-08D2-5DF5-16C0-1C50EEB9A1BD}"/>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1EC29D39-2CBD-4C1A-0BFF-C27908EE80EF}"/>
              </a:ext>
            </a:extLst>
          </p:cNvPr>
          <p:cNvSpPr>
            <a:spLocks noGrp="1"/>
          </p:cNvSpPr>
          <p:nvPr>
            <p:ph type="body" sz="half" idx="2"/>
          </p:nvPr>
        </p:nvSpPr>
        <p:spPr/>
        <p:txBody>
          <a:bodyPr/>
          <a:lstStyle/>
          <a:p>
            <a:pPr>
              <a:buFontTx/>
              <a:buChar char="•"/>
            </a:pPr>
            <a:r>
              <a:rPr lang="en-US"/>
              <a:t>Choose icons that are easy to understand</a:t>
            </a:r>
          </a:p>
          <a:p>
            <a:pPr>
              <a:buFontTx/>
              <a:buChar char="•"/>
            </a:pPr>
            <a:r>
              <a:rPr lang="en-US"/>
              <a:t>Use icons to draw attention to important elements</a:t>
            </a:r>
          </a:p>
          <a:p>
            <a:pPr>
              <a:buFontTx/>
              <a:buChar char="•"/>
            </a:pPr>
            <a:r>
              <a:rPr lang="en-US"/>
              <a:t>Use icons to create a consistent design</a:t>
            </a:r>
            <a:endParaRPr lang="en-GB"/>
          </a:p>
        </p:txBody>
      </p:sp>
    </p:spTree>
    <p:extLst>
      <p:ext uri="{BB962C8B-B14F-4D97-AF65-F5344CB8AC3E}">
        <p14:creationId xmlns:p14="http://schemas.microsoft.com/office/powerpoint/2010/main" val="226492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5AE4-3816-2E57-37BA-97CA434F07F3}"/>
              </a:ext>
            </a:extLst>
          </p:cNvPr>
          <p:cNvSpPr>
            <a:spLocks noGrp="1"/>
          </p:cNvSpPr>
          <p:nvPr>
            <p:ph type="title"/>
          </p:nvPr>
        </p:nvSpPr>
        <p:spPr/>
        <p:txBody>
          <a:bodyPr/>
          <a:lstStyle/>
          <a:p>
            <a:r>
              <a:rPr lang="en-GB"/>
              <a:t>Images</a:t>
            </a:r>
          </a:p>
        </p:txBody>
      </p:sp>
      <p:pic>
        <p:nvPicPr>
          <p:cNvPr id="5" name="Picture Placeholder 4">
            <a:extLst>
              <a:ext uri="{FF2B5EF4-FFF2-40B4-BE49-F238E27FC236}">
                <a16:creationId xmlns:a16="http://schemas.microsoft.com/office/drawing/2014/main" id="{EBECF711-E21D-9CC0-FB50-5F723129FF26}"/>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DDE66962-FE19-3D45-64A6-F4B4B6AB6FB1}"/>
              </a:ext>
            </a:extLst>
          </p:cNvPr>
          <p:cNvSpPr>
            <a:spLocks noGrp="1"/>
          </p:cNvSpPr>
          <p:nvPr>
            <p:ph type="body" sz="half" idx="2"/>
          </p:nvPr>
        </p:nvSpPr>
        <p:spPr/>
        <p:txBody>
          <a:bodyPr/>
          <a:lstStyle/>
          <a:p>
            <a:pPr>
              <a:buFontTx/>
              <a:buChar char="•"/>
            </a:pPr>
            <a:r>
              <a:rPr lang="en-US"/>
              <a:t>Choose images that are easy to understand</a:t>
            </a:r>
          </a:p>
          <a:p>
            <a:pPr>
              <a:buFontTx/>
              <a:buChar char="•"/>
            </a:pPr>
            <a:r>
              <a:rPr lang="en-US"/>
              <a:t>Use images to draw attention to important elements</a:t>
            </a:r>
          </a:p>
          <a:p>
            <a:pPr>
              <a:buFontTx/>
              <a:buChar char="•"/>
            </a:pPr>
            <a:r>
              <a:rPr lang="en-US"/>
              <a:t>Use images to create a consistent design</a:t>
            </a:r>
            <a:endParaRPr lang="en-GB"/>
          </a:p>
        </p:txBody>
      </p:sp>
    </p:spTree>
    <p:extLst>
      <p:ext uri="{BB962C8B-B14F-4D97-AF65-F5344CB8AC3E}">
        <p14:creationId xmlns:p14="http://schemas.microsoft.com/office/powerpoint/2010/main" val="295356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14533" y="426133"/>
            <a:ext cx="11361600" cy="930800"/>
          </a:xfrm>
          <a:prstGeom prst="rect">
            <a:avLst/>
          </a:prstGeom>
        </p:spPr>
        <p:txBody>
          <a:bodyPr spcFirstLastPara="1" vert="horz" wrap="square" lIns="121900" tIns="121900" rIns="121900" bIns="121900" rtlCol="0" anchor="ctr" anchorCtr="0">
            <a:noAutofit/>
          </a:bodyPr>
          <a:lstStyle/>
          <a:p>
            <a:r>
              <a:rPr lang="en-GB"/>
              <a:t>What will these logical expressions evaluate to?</a:t>
            </a:r>
            <a:endParaRPr/>
          </a:p>
        </p:txBody>
      </p:sp>
      <p:sp>
        <p:nvSpPr>
          <p:cNvPr id="58" name="Google Shape;58;p10"/>
          <p:cNvSpPr txBox="1">
            <a:spLocks noGrp="1"/>
          </p:cNvSpPr>
          <p:nvPr>
            <p:ph type="body" idx="1"/>
          </p:nvPr>
        </p:nvSpPr>
        <p:spPr>
          <a:xfrm>
            <a:off x="414533" y="1560165"/>
            <a:ext cx="5462000" cy="487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GB"/>
              <a:t>Use the </a:t>
            </a:r>
            <a:r>
              <a:rPr lang="en-GB" b="1"/>
              <a:t>starter activity </a:t>
            </a:r>
            <a:r>
              <a:rPr lang="en-GB"/>
              <a:t>worksheet to evaluate the logical expressions. </a:t>
            </a:r>
            <a:endParaRPr/>
          </a:p>
        </p:txBody>
      </p:sp>
      <p:pic>
        <p:nvPicPr>
          <p:cNvPr id="59" name="Google Shape;59;p10"/>
          <p:cNvPicPr preferRelativeResize="0"/>
          <p:nvPr/>
        </p:nvPicPr>
        <p:blipFill>
          <a:blip r:embed="rId3">
            <a:alphaModFix/>
          </a:blip>
          <a:stretch>
            <a:fillRect/>
          </a:stretch>
        </p:blipFill>
        <p:spPr>
          <a:xfrm>
            <a:off x="6096000" y="1719067"/>
            <a:ext cx="5696400" cy="36501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0BA27-F08D-1693-12C9-DFC6C27550B8}"/>
              </a:ext>
            </a:extLst>
          </p:cNvPr>
          <p:cNvSpPr>
            <a:spLocks noGrp="1"/>
          </p:cNvSpPr>
          <p:nvPr>
            <p:ph type="title"/>
          </p:nvPr>
        </p:nvSpPr>
        <p:spPr/>
        <p:txBody>
          <a:bodyPr/>
          <a:lstStyle/>
          <a:p>
            <a:r>
              <a:rPr lang="en-GB"/>
              <a:t>Conclusion</a:t>
            </a:r>
          </a:p>
        </p:txBody>
      </p:sp>
      <p:pic>
        <p:nvPicPr>
          <p:cNvPr id="5" name="Picture Placeholder 4">
            <a:extLst>
              <a:ext uri="{FF2B5EF4-FFF2-40B4-BE49-F238E27FC236}">
                <a16:creationId xmlns:a16="http://schemas.microsoft.com/office/drawing/2014/main" id="{1CE40B3E-BD22-67CA-470A-B053B6B8E57E}"/>
              </a:ext>
            </a:extLst>
          </p:cNvPr>
          <p:cNvPicPr>
            <a:picLocks noGrp="1" noChangeAspect="1"/>
          </p:cNvPicPr>
          <p:nvPr>
            <p:ph type="pic" idx="1"/>
          </p:nvPr>
        </p:nvPicPr>
        <p:blipFill>
          <a:blip r:embed="rId2"/>
          <a:srcRect l="7763" r="7763"/>
          <a:stretch>
            <a:fillRect/>
          </a:stretch>
        </p:blipFill>
        <p:spPr/>
      </p:pic>
      <p:sp>
        <p:nvSpPr>
          <p:cNvPr id="4" name="Text Placeholder 3">
            <a:extLst>
              <a:ext uri="{FF2B5EF4-FFF2-40B4-BE49-F238E27FC236}">
                <a16:creationId xmlns:a16="http://schemas.microsoft.com/office/drawing/2014/main" id="{687D0B41-933E-504E-1138-BA9FA7331B89}"/>
              </a:ext>
            </a:extLst>
          </p:cNvPr>
          <p:cNvSpPr>
            <a:spLocks noGrp="1"/>
          </p:cNvSpPr>
          <p:nvPr>
            <p:ph type="body" sz="half" idx="2"/>
          </p:nvPr>
        </p:nvSpPr>
        <p:spPr/>
        <p:txBody>
          <a:bodyPr/>
          <a:lstStyle/>
          <a:p>
            <a:pPr>
              <a:buFontTx/>
              <a:buChar char="•"/>
            </a:pPr>
            <a:r>
              <a:rPr lang="en-US"/>
              <a:t>Designing a user-friendly interface requires understanding user needs</a:t>
            </a:r>
          </a:p>
          <a:p>
            <a:pPr>
              <a:buFontTx/>
              <a:buChar char="•"/>
            </a:pPr>
            <a:r>
              <a:rPr lang="en-US"/>
              <a:t>Creating a consistent design is essential for a successful interface</a:t>
            </a:r>
          </a:p>
          <a:p>
            <a:pPr>
              <a:buFontTx/>
              <a:buChar char="•"/>
            </a:pPr>
            <a:r>
              <a:rPr lang="en-US"/>
              <a:t>Using the right design elements can make the interface intuitive and accessible</a:t>
            </a:r>
            <a:endParaRPr lang="en-GB"/>
          </a:p>
        </p:txBody>
      </p:sp>
    </p:spTree>
    <p:extLst>
      <p:ext uri="{BB962C8B-B14F-4D97-AF65-F5344CB8AC3E}">
        <p14:creationId xmlns:p14="http://schemas.microsoft.com/office/powerpoint/2010/main" val="838070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lstStyle/>
          <a:p>
            <a:r>
              <a:rPr lang="en-GB" dirty="0"/>
              <a:t>Case Study - </a:t>
            </a:r>
            <a:r>
              <a:rPr lang="en-GB" sz="4000" dirty="0">
                <a:effectLst/>
                <a:latin typeface="Calibri" panose="020F0502020204030204" pitchFamily="34" charset="0"/>
                <a:ea typeface="Calibri" panose="020F0502020204030204" pitchFamily="34" charset="0"/>
                <a:cs typeface="Arial" panose="020B0604020202020204" pitchFamily="34" charset="0"/>
              </a:rPr>
              <a:t>Core Principles of Interface Design in Decor Systems' Website</a:t>
            </a:r>
            <a:endParaRPr lang="en-GB" sz="4000" dirty="0"/>
          </a:p>
        </p:txBody>
      </p:sp>
      <p:pic>
        <p:nvPicPr>
          <p:cNvPr id="5" name="Content Placeholder 4">
            <a:extLst>
              <a:ext uri="{FF2B5EF4-FFF2-40B4-BE49-F238E27FC236}">
                <a16:creationId xmlns:a16="http://schemas.microsoft.com/office/drawing/2014/main" id="{B628B9D7-C01E-1585-7233-2B50BB447E09}"/>
              </a:ext>
            </a:extLst>
          </p:cNvPr>
          <p:cNvPicPr>
            <a:picLocks noGrp="1" noChangeAspect="1"/>
          </p:cNvPicPr>
          <p:nvPr>
            <p:ph idx="1"/>
          </p:nvPr>
        </p:nvPicPr>
        <p:blipFill>
          <a:blip r:embed="rId3"/>
          <a:stretch>
            <a:fillRect/>
          </a:stretch>
        </p:blipFill>
        <p:spPr>
          <a:xfrm>
            <a:off x="1450668" y="1690688"/>
            <a:ext cx="8891242" cy="4647589"/>
          </a:xfrm>
        </p:spPr>
      </p:pic>
    </p:spTree>
    <p:extLst>
      <p:ext uri="{BB962C8B-B14F-4D97-AF65-F5344CB8AC3E}">
        <p14:creationId xmlns:p14="http://schemas.microsoft.com/office/powerpoint/2010/main" val="3227980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lstStyle/>
          <a:p>
            <a:r>
              <a:rPr lang="en-GB" dirty="0"/>
              <a:t>Case Study - </a:t>
            </a:r>
            <a:r>
              <a:rPr lang="en-GB" sz="4000" dirty="0">
                <a:effectLst/>
                <a:latin typeface="Calibri" panose="020F0502020204030204" pitchFamily="34" charset="0"/>
                <a:ea typeface="Calibri" panose="020F0502020204030204" pitchFamily="34" charset="0"/>
                <a:cs typeface="Arial" panose="020B0604020202020204" pitchFamily="34" charset="0"/>
              </a:rPr>
              <a:t>Core Principles of Interface Design in Decor Systems' Website</a:t>
            </a:r>
            <a:endParaRPr lang="en-GB" sz="4000" dirty="0"/>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7862" y="2036640"/>
            <a:ext cx="10642599" cy="4351338"/>
          </a:xfrm>
        </p:spPr>
        <p:txBody>
          <a:bodyPr/>
          <a:lstStyle/>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In this case study, we'll be diving into a case study that evaluates the user interface design of Decor Systems, an Australian architectural firm. Before we delve into the evaluation, let's first understand the core principles of interface design that are crucial for any website: </a:t>
            </a:r>
            <a:r>
              <a:rPr lang="en-GB" sz="1800" kern="100" dirty="0">
                <a:effectLst/>
                <a:latin typeface="Calibri" panose="020F0502020204030204" pitchFamily="34" charset="0"/>
                <a:ea typeface="Calibri" panose="020F0502020204030204" pitchFamily="34" charset="0"/>
                <a:cs typeface="Arial" panose="020B0604020202020204" pitchFamily="34" charset="0"/>
                <a:hlinkClick r:id="rId3"/>
              </a:rPr>
              <a:t>https://decorsystems.com.au/</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Simplicity: The design should be simple and uncluttered.</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Consistency: The design elements should be consistent across all pages.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Navigation: Easy navigation is key to a good user experience.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Responsiveness: The design should adapt to various screen sizes.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Accessibility: The website should be accessible to all, including those with disabilities.</a:t>
            </a:r>
          </a:p>
        </p:txBody>
      </p:sp>
    </p:spTree>
    <p:extLst>
      <p:ext uri="{BB962C8B-B14F-4D97-AF65-F5344CB8AC3E}">
        <p14:creationId xmlns:p14="http://schemas.microsoft.com/office/powerpoint/2010/main" val="652101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lstStyle/>
          <a:p>
            <a:r>
              <a:rPr lang="en-GB" dirty="0"/>
              <a:t>Case Study - </a:t>
            </a:r>
            <a:r>
              <a:rPr lang="en-GB" sz="4000" dirty="0">
                <a:effectLst/>
                <a:latin typeface="Calibri" panose="020F0502020204030204" pitchFamily="34" charset="0"/>
                <a:ea typeface="Calibri" panose="020F0502020204030204" pitchFamily="34" charset="0"/>
                <a:cs typeface="Arial" panose="020B0604020202020204" pitchFamily="34" charset="0"/>
              </a:rPr>
              <a:t>Core Principles of Interface Design in Decor Systems' Website</a:t>
            </a:r>
            <a:endParaRPr lang="en-GB" sz="4000" dirty="0"/>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7862" y="2036640"/>
            <a:ext cx="10642599" cy="4351338"/>
          </a:xfrm>
        </p:spPr>
        <p:txBody>
          <a:bodyPr>
            <a:normAutofit/>
          </a:bodyPr>
          <a:lstStyle/>
          <a:p>
            <a:pPr marL="0" indent="0">
              <a:lnSpc>
                <a:spcPct val="107000"/>
              </a:lnSpc>
              <a:spcAft>
                <a:spcPts val="800"/>
              </a:spcAft>
              <a:buNone/>
            </a:pPr>
            <a:r>
              <a:rPr lang="en-GB" sz="1800" kern="100" dirty="0">
                <a:latin typeface="Calibri" panose="020F0502020204030204" pitchFamily="34" charset="0"/>
                <a:ea typeface="Calibri" panose="020F0502020204030204" pitchFamily="34" charset="0"/>
                <a:cs typeface="Arial" panose="020B0604020202020204" pitchFamily="34" charset="0"/>
              </a:rPr>
              <a:t>W</a:t>
            </a:r>
            <a:r>
              <a:rPr lang="en-GB" sz="1800" kern="100" dirty="0">
                <a:effectLst/>
                <a:latin typeface="Calibri" panose="020F0502020204030204" pitchFamily="34" charset="0"/>
                <a:ea typeface="Calibri" panose="020F0502020204030204" pitchFamily="34" charset="0"/>
                <a:cs typeface="Arial" panose="020B0604020202020204" pitchFamily="34" charset="0"/>
              </a:rPr>
              <a:t>e will now evaluate Decor Systems' website based on the core principles in the previous slide.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Simplicity: The website uses a clean layout with detailed images and on-scroll animations.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Consistency: The use of space and design elements is consistent throughout.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Navigation: The site navigation employs fly-out menus, making it user-friendly.</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Responsiveness: The website is mobile-responsive, adapting well to various screen sizes.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Accessibility: While the website is visually appealing, it could improve its accessibility features.</a:t>
            </a: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Overall, Decor Systems does a commendable job in most areas but has room for improvement in accessibility.</a:t>
            </a: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147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lstStyle/>
          <a:p>
            <a:r>
              <a:rPr lang="en-GB" dirty="0"/>
              <a:t>Case Study - </a:t>
            </a:r>
            <a:r>
              <a:rPr lang="en-GB" sz="4000" dirty="0">
                <a:effectLst/>
                <a:latin typeface="Calibri" panose="020F0502020204030204" pitchFamily="34" charset="0"/>
                <a:ea typeface="Calibri" panose="020F0502020204030204" pitchFamily="34" charset="0"/>
                <a:cs typeface="Arial" panose="020B0604020202020204" pitchFamily="34" charset="0"/>
              </a:rPr>
              <a:t>Core Principles of Interface Design in Decor Systems' Website</a:t>
            </a:r>
            <a:endParaRPr lang="en-GB" sz="4000" dirty="0"/>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7862" y="2036640"/>
            <a:ext cx="10642599" cy="4351338"/>
          </a:xfrm>
        </p:spPr>
        <p:txBody>
          <a:bodyPr>
            <a:normAutofit/>
          </a:bodyPr>
          <a:lstStyle/>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Now, we will discuss some proposed improvements for Decor Systems' website.</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Simplicity: Maintain the clean layout but streamline the animations to load faster.</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Consistency: No changes are needed here; the current design is highly consistent.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Navigation: Introduce a search function to enhance user navigation.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Responsiveness: The current design is responsive and doesn't require changes.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Accessibility: Introduce alt-text for images and improve keyboard navigation.</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By incorporating these changes, Decor Systems can elevate their user interface to the next level.</a:t>
            </a: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24809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normAutofit/>
          </a:bodyPr>
          <a:lstStyle/>
          <a:p>
            <a:r>
              <a:rPr lang="en-GB" sz="4000" kern="100" dirty="0">
                <a:effectLst/>
                <a:latin typeface="Calibri" panose="020F0502020204030204" pitchFamily="34" charset="0"/>
                <a:ea typeface="Calibri" panose="020F0502020204030204" pitchFamily="34" charset="0"/>
                <a:cs typeface="Arial" panose="020B0604020202020204" pitchFamily="34" charset="0"/>
              </a:rPr>
              <a:t>15-Minute Group Activity: Evaluate BBC Web Site</a:t>
            </a:r>
            <a:endParaRPr lang="en-GB" sz="4000" dirty="0"/>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7862" y="2036640"/>
            <a:ext cx="10642599" cy="4351338"/>
          </a:xfrm>
        </p:spPr>
        <p:txBody>
          <a:bodyPr>
            <a:normAutofit/>
          </a:bodyPr>
          <a:lstStyle/>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This activity is based on Evaluating the BBC Website: </a:t>
            </a:r>
            <a:r>
              <a:rPr lang="en-GB"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https://www.bbc.com/</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Objectives: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Evaluate Existing User Interfaces Using Established Criteria</a:t>
            </a:r>
          </a:p>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Introduction:</a:t>
            </a:r>
          </a:p>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The BBC website is a well-known platform offering news, entertainment, and educational content. It serves as an excellent example for studying interface design due to its wide reach and diverse user base.</a:t>
            </a: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6332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normAutofit/>
          </a:bodyPr>
          <a:lstStyle/>
          <a:p>
            <a:r>
              <a:rPr lang="en-GB" sz="4000" kern="100" dirty="0">
                <a:effectLst/>
                <a:latin typeface="Calibri" panose="020F0502020204030204" pitchFamily="34" charset="0"/>
                <a:ea typeface="Calibri" panose="020F0502020204030204" pitchFamily="34" charset="0"/>
                <a:cs typeface="Arial" panose="020B0604020202020204" pitchFamily="34" charset="0"/>
              </a:rPr>
              <a:t>15-Minute Group Activity: Evaluate BBC Web Site</a:t>
            </a:r>
            <a:endParaRPr lang="en-GB" sz="4000" dirty="0"/>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7862" y="2036640"/>
            <a:ext cx="10642599" cy="4351338"/>
          </a:xfrm>
        </p:spPr>
        <p:txBody>
          <a:bodyPr>
            <a:normAutofit/>
          </a:bodyPr>
          <a:lstStyle/>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Instructions: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Assign Roles: In each group, different roles will be assigned—Designer, Evaluator, and Recorder.</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Brainstorm: Spend 5 minutes brainstorming ideas for improving a specific section of the BBC website (e.g., the homepage, news section, etc.).</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Evaluate: Write down how your suggestions adhere to each core principle. </a:t>
            </a:r>
          </a:p>
          <a:p>
            <a:pPr>
              <a:lnSpc>
                <a:spcPct val="107000"/>
              </a:lnSpc>
              <a:spcAft>
                <a:spcPts val="800"/>
              </a:spcAft>
            </a:pPr>
            <a:r>
              <a:rPr lang="en-GB" sz="1800" kern="100" dirty="0">
                <a:latin typeface="Calibri" panose="020F0502020204030204" pitchFamily="34" charset="0"/>
                <a:ea typeface="Calibri" panose="020F0502020204030204" pitchFamily="34" charset="0"/>
                <a:cs typeface="Arial" panose="020B0604020202020204" pitchFamily="34" charset="0"/>
              </a:rPr>
              <a:t>Presentation: Each group will present their findings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55912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normAutofit/>
          </a:bodyPr>
          <a:lstStyle/>
          <a:p>
            <a:r>
              <a:rPr lang="en-GB" sz="4000" kern="100" dirty="0">
                <a:effectLst/>
                <a:latin typeface="Calibri" panose="020F0502020204030204" pitchFamily="34" charset="0"/>
                <a:ea typeface="Calibri" panose="020F0502020204030204" pitchFamily="34" charset="0"/>
                <a:cs typeface="Arial" panose="020B0604020202020204" pitchFamily="34" charset="0"/>
              </a:rPr>
              <a:t>15-Minute Group Activity: Evaluate BBC Web Site Discussion</a:t>
            </a:r>
            <a:endParaRPr lang="en-GB" sz="4000" dirty="0"/>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7862" y="2036640"/>
            <a:ext cx="10642599" cy="4351338"/>
          </a:xfrm>
        </p:spPr>
        <p:txBody>
          <a:bodyPr>
            <a:normAutofit/>
          </a:bodyPr>
          <a:lstStyle/>
          <a:p>
            <a:pPr marL="0" indent="0">
              <a:lnSpc>
                <a:spcPct val="107000"/>
              </a:lnSpc>
              <a:spcAft>
                <a:spcPts val="800"/>
              </a:spcAft>
              <a:buNone/>
            </a:pPr>
            <a:r>
              <a:rPr lang="en-GB" sz="1800" kern="100" dirty="0">
                <a:effectLst/>
                <a:latin typeface="Calibri" panose="020F0502020204030204" pitchFamily="34" charset="0"/>
                <a:ea typeface="Calibri" panose="020F0502020204030204" pitchFamily="34" charset="0"/>
                <a:cs typeface="Arial" panose="020B0604020202020204" pitchFamily="34" charset="0"/>
              </a:rPr>
              <a:t>Evaluating the BBC site using the Core Principles of Interface Design: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Simplicity: The BBC website uses a clean and straightforward design.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Consistency: The layout and design elements are consistent across different sections.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Navigation: The website features a top navigation bar and a search function.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Responsiveness: The website adapts well to various screen sizes.</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Accessibility: The BBC website includes features like subtitles and alternative text for images.</a:t>
            </a: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3757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55AC-FADA-1B58-4817-598912E306CD}"/>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B8842C36-850C-BA58-4028-83A8B6214DA0}"/>
              </a:ext>
            </a:extLst>
          </p:cNvPr>
          <p:cNvSpPr>
            <a:spLocks noGrp="1"/>
          </p:cNvSpPr>
          <p:nvPr>
            <p:ph idx="1"/>
          </p:nvPr>
        </p:nvSpPr>
        <p:spPr>
          <a:xfrm>
            <a:off x="760047" y="1505194"/>
            <a:ext cx="9609944" cy="4351338"/>
          </a:xfrm>
        </p:spPr>
        <p:txBody>
          <a:bodyPr/>
          <a:lstStyle/>
          <a:p>
            <a:pPr marL="0" indent="0">
              <a:buNone/>
            </a:pPr>
            <a:r>
              <a:rPr lang="en-GB" dirty="0"/>
              <a:t>Now, you should be able to:</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Identify and Explain the Core Principles of Interface Design</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Evaluate Existing User Interfaces Using Established Criteria</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Design a Mock Interface Incorporating the Principles Learnt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Arial" panose="020B0604020202020204" pitchFamily="34" charset="0"/>
              </a:rPr>
              <a:t>Understand logical expressions</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GB" dirty="0"/>
          </a:p>
        </p:txBody>
      </p:sp>
    </p:spTree>
    <p:extLst>
      <p:ext uri="{BB962C8B-B14F-4D97-AF65-F5344CB8AC3E}">
        <p14:creationId xmlns:p14="http://schemas.microsoft.com/office/powerpoint/2010/main" val="4246882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65F7-13DF-B55D-C549-7767FE30FBA4}"/>
              </a:ext>
            </a:extLst>
          </p:cNvPr>
          <p:cNvSpPr>
            <a:spLocks noGrp="1"/>
          </p:cNvSpPr>
          <p:nvPr>
            <p:ph type="title"/>
          </p:nvPr>
        </p:nvSpPr>
        <p:spPr/>
        <p:txBody>
          <a:bodyPr/>
          <a:lstStyle/>
          <a:p>
            <a:r>
              <a:rPr lang="en-US"/>
              <a:t>Questions?</a:t>
            </a:r>
          </a:p>
        </p:txBody>
      </p:sp>
      <p:pic>
        <p:nvPicPr>
          <p:cNvPr id="5" name="Picture Placeholder 4">
            <a:extLst>
              <a:ext uri="{FF2B5EF4-FFF2-40B4-BE49-F238E27FC236}">
                <a16:creationId xmlns:a16="http://schemas.microsoft.com/office/drawing/2014/main" id="{6191BEC4-5158-0517-8712-7169E7A27F5E}"/>
              </a:ext>
            </a:extLst>
          </p:cNvPr>
          <p:cNvPicPr>
            <a:picLocks noGrp="1" noChangeAspect="1"/>
          </p:cNvPicPr>
          <p:nvPr>
            <p:ph type="pic" idx="1"/>
          </p:nvPr>
        </p:nvPicPr>
        <p:blipFill>
          <a:blip r:embed="rId2"/>
          <a:srcRect l="7965" r="7965"/>
          <a:stretch>
            <a:fillRect/>
          </a:stretch>
        </p:blipFill>
        <p:spPr/>
      </p:pic>
      <p:sp>
        <p:nvSpPr>
          <p:cNvPr id="4" name="Text Placeholder 3">
            <a:extLst>
              <a:ext uri="{FF2B5EF4-FFF2-40B4-BE49-F238E27FC236}">
                <a16:creationId xmlns:a16="http://schemas.microsoft.com/office/drawing/2014/main" id="{C19A9116-FFFD-C002-75E9-E8BF85E68601}"/>
              </a:ext>
            </a:extLst>
          </p:cNvPr>
          <p:cNvSpPr>
            <a:spLocks noGrp="1"/>
          </p:cNvSpPr>
          <p:nvPr>
            <p:ph type="body" sz="half" idx="2"/>
          </p:nvPr>
        </p:nvSpPr>
        <p:spPr/>
        <p:txBody>
          <a:bodyPr/>
          <a:lstStyle/>
          <a:p>
            <a:pPr>
              <a:buFontTx/>
              <a:buChar char="•"/>
            </a:pPr>
            <a:endParaRPr lang="en-US"/>
          </a:p>
        </p:txBody>
      </p:sp>
    </p:spTree>
    <p:extLst>
      <p:ext uri="{BB962C8B-B14F-4D97-AF65-F5344CB8AC3E}">
        <p14:creationId xmlns:p14="http://schemas.microsoft.com/office/powerpoint/2010/main" val="4176818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14533" y="426133"/>
            <a:ext cx="11361600" cy="930800"/>
          </a:xfrm>
          <a:prstGeom prst="rect">
            <a:avLst/>
          </a:prstGeom>
        </p:spPr>
        <p:txBody>
          <a:bodyPr spcFirstLastPara="1" vert="horz" wrap="square" lIns="121900" tIns="121900" rIns="121900" bIns="121900" rtlCol="0" anchor="ctr" anchorCtr="0">
            <a:noAutofit/>
          </a:bodyPr>
          <a:lstStyle/>
          <a:p>
            <a:r>
              <a:rPr lang="en-GB"/>
              <a:t>Answers</a:t>
            </a:r>
            <a:endParaRPr/>
          </a:p>
        </p:txBody>
      </p:sp>
      <p:sp>
        <p:nvSpPr>
          <p:cNvPr id="66" name="Google Shape;66;p11"/>
          <p:cNvSpPr txBox="1">
            <a:spLocks noGrp="1"/>
          </p:cNvSpPr>
          <p:nvPr>
            <p:ph type="body" idx="1"/>
          </p:nvPr>
        </p:nvSpPr>
        <p:spPr>
          <a:xfrm>
            <a:off x="414533" y="1560165"/>
            <a:ext cx="5462000" cy="4878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a:solidFill>
                  <a:srgbClr val="000000"/>
                </a:solidFill>
                <a:latin typeface="Roboto Mono"/>
                <a:ea typeface="Roboto Mono"/>
                <a:cs typeface="Roboto Mono"/>
                <a:sym typeface="Roboto Mono"/>
              </a:rPr>
              <a:t>(5+3/2) &lt; 5 </a:t>
            </a:r>
            <a:r>
              <a:rPr lang="en-GB" b="1">
                <a:solidFill>
                  <a:srgbClr val="000000"/>
                </a:solidFill>
                <a:latin typeface="Roboto Mono"/>
                <a:ea typeface="Roboto Mono"/>
                <a:cs typeface="Roboto Mono"/>
                <a:sym typeface="Roboto Mono"/>
              </a:rPr>
              <a:t>and </a:t>
            </a:r>
            <a:r>
              <a:rPr lang="en-GB">
                <a:solidFill>
                  <a:srgbClr val="000000"/>
                </a:solidFill>
                <a:latin typeface="Roboto Mono"/>
                <a:ea typeface="Roboto Mono"/>
                <a:cs typeface="Roboto Mono"/>
                <a:sym typeface="Roboto Mono"/>
              </a:rPr>
              <a:t>9+2 == 12</a:t>
            </a:r>
            <a:endParaRPr/>
          </a:p>
        </p:txBody>
      </p:sp>
      <p:sp>
        <p:nvSpPr>
          <p:cNvPr id="67" name="Google Shape;67;p11"/>
          <p:cNvSpPr txBox="1">
            <a:spLocks noGrp="1"/>
          </p:cNvSpPr>
          <p:nvPr>
            <p:ph type="body" idx="2"/>
          </p:nvPr>
        </p:nvSpPr>
        <p:spPr>
          <a:xfrm>
            <a:off x="6315467" y="1560133"/>
            <a:ext cx="5462000" cy="487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GB" b="1"/>
              <a:t>False</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17224-195B-2491-5290-D642E602224C}"/>
              </a:ext>
            </a:extLst>
          </p:cNvPr>
          <p:cNvSpPr>
            <a:spLocks noGrp="1"/>
          </p:cNvSpPr>
          <p:nvPr>
            <p:ph type="ctrTitle"/>
          </p:nvPr>
        </p:nvSpPr>
        <p:spPr/>
        <p:txBody>
          <a:bodyPr/>
          <a:lstStyle/>
          <a:p>
            <a:r>
              <a:rPr lang="en-GB"/>
              <a:t>Thank You</a:t>
            </a:r>
          </a:p>
        </p:txBody>
      </p:sp>
    </p:spTree>
    <p:extLst>
      <p:ext uri="{BB962C8B-B14F-4D97-AF65-F5344CB8AC3E}">
        <p14:creationId xmlns:p14="http://schemas.microsoft.com/office/powerpoint/2010/main" val="388665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414533" y="426133"/>
            <a:ext cx="11361600" cy="930800"/>
          </a:xfrm>
          <a:prstGeom prst="rect">
            <a:avLst/>
          </a:prstGeom>
        </p:spPr>
        <p:txBody>
          <a:bodyPr spcFirstLastPara="1" vert="horz" wrap="square" lIns="121900" tIns="121900" rIns="121900" bIns="121900" rtlCol="0" anchor="ctr" anchorCtr="0">
            <a:noAutofit/>
          </a:bodyPr>
          <a:lstStyle/>
          <a:p>
            <a:r>
              <a:rPr lang="en-GB"/>
              <a:t>Answers</a:t>
            </a:r>
            <a:endParaRPr/>
          </a:p>
        </p:txBody>
      </p:sp>
      <p:sp>
        <p:nvSpPr>
          <p:cNvPr id="74" name="Google Shape;74;p12"/>
          <p:cNvSpPr txBox="1">
            <a:spLocks noGrp="1"/>
          </p:cNvSpPr>
          <p:nvPr>
            <p:ph type="body" idx="1"/>
          </p:nvPr>
        </p:nvSpPr>
        <p:spPr>
          <a:xfrm>
            <a:off x="414533" y="1560165"/>
            <a:ext cx="5462000" cy="4878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a:solidFill>
                  <a:srgbClr val="000000"/>
                </a:solidFill>
                <a:latin typeface="Roboto Mono"/>
                <a:ea typeface="Roboto Mono"/>
                <a:cs typeface="Roboto Mono"/>
                <a:sym typeface="Roboto Mono"/>
              </a:rPr>
              <a:t>7 == 8-2 </a:t>
            </a:r>
            <a:r>
              <a:rPr lang="en-GB" b="1">
                <a:solidFill>
                  <a:srgbClr val="000000"/>
                </a:solidFill>
                <a:latin typeface="Roboto Mono"/>
                <a:ea typeface="Roboto Mono"/>
                <a:cs typeface="Roboto Mono"/>
                <a:sym typeface="Roboto Mono"/>
              </a:rPr>
              <a:t>or</a:t>
            </a:r>
            <a:r>
              <a:rPr lang="en-GB">
                <a:solidFill>
                  <a:srgbClr val="000000"/>
                </a:solidFill>
                <a:latin typeface="Roboto Mono"/>
                <a:ea typeface="Roboto Mono"/>
                <a:cs typeface="Roboto Mono"/>
                <a:sym typeface="Roboto Mono"/>
              </a:rPr>
              <a:t> 9 &gt; 6</a:t>
            </a:r>
            <a:endParaRPr/>
          </a:p>
        </p:txBody>
      </p:sp>
      <p:sp>
        <p:nvSpPr>
          <p:cNvPr id="75" name="Google Shape;75;p12"/>
          <p:cNvSpPr txBox="1">
            <a:spLocks noGrp="1"/>
          </p:cNvSpPr>
          <p:nvPr>
            <p:ph type="body" idx="2"/>
          </p:nvPr>
        </p:nvSpPr>
        <p:spPr>
          <a:xfrm>
            <a:off x="6315467" y="1560133"/>
            <a:ext cx="5462000" cy="487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GB" b="1"/>
              <a:t>True</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414533" y="426133"/>
            <a:ext cx="11361600" cy="930800"/>
          </a:xfrm>
          <a:prstGeom prst="rect">
            <a:avLst/>
          </a:prstGeom>
        </p:spPr>
        <p:txBody>
          <a:bodyPr spcFirstLastPara="1" vert="horz" wrap="square" lIns="121900" tIns="121900" rIns="121900" bIns="121900" rtlCol="0" anchor="ctr" anchorCtr="0">
            <a:noAutofit/>
          </a:bodyPr>
          <a:lstStyle/>
          <a:p>
            <a:r>
              <a:rPr lang="en-GB" dirty="0"/>
              <a:t>Answers</a:t>
            </a:r>
            <a:endParaRPr dirty="0"/>
          </a:p>
        </p:txBody>
      </p:sp>
      <p:sp>
        <p:nvSpPr>
          <p:cNvPr id="82" name="Google Shape;82;p13"/>
          <p:cNvSpPr txBox="1">
            <a:spLocks noGrp="1"/>
          </p:cNvSpPr>
          <p:nvPr>
            <p:ph type="body" idx="1"/>
          </p:nvPr>
        </p:nvSpPr>
        <p:spPr>
          <a:xfrm>
            <a:off x="414533" y="1560165"/>
            <a:ext cx="5462000" cy="4878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i="1"/>
              <a:t>Given that the value of num is 12</a:t>
            </a:r>
            <a:endParaRPr i="1"/>
          </a:p>
          <a:p>
            <a:pPr marL="0" indent="0">
              <a:lnSpc>
                <a:spcPct val="100000"/>
              </a:lnSpc>
              <a:buNone/>
            </a:pPr>
            <a:endParaRPr i="1">
              <a:solidFill>
                <a:srgbClr val="000000"/>
              </a:solidFill>
            </a:endParaRPr>
          </a:p>
          <a:p>
            <a:pPr marL="0" indent="0">
              <a:lnSpc>
                <a:spcPct val="100000"/>
              </a:lnSpc>
              <a:buNone/>
            </a:pPr>
            <a:r>
              <a:rPr lang="en-GB">
                <a:solidFill>
                  <a:srgbClr val="000000"/>
                </a:solidFill>
                <a:latin typeface="Roboto Mono"/>
                <a:ea typeface="Roboto Mono"/>
                <a:cs typeface="Roboto Mono"/>
                <a:sym typeface="Roboto Mono"/>
              </a:rPr>
              <a:t>num == (8*3)/2</a:t>
            </a:r>
            <a:endParaRPr>
              <a:solidFill>
                <a:srgbClr val="000000"/>
              </a:solidFill>
              <a:latin typeface="Roboto Mono"/>
              <a:ea typeface="Roboto Mono"/>
              <a:cs typeface="Roboto Mono"/>
              <a:sym typeface="Roboto Mono"/>
            </a:endParaRPr>
          </a:p>
          <a:p>
            <a:pPr marL="0" indent="0">
              <a:lnSpc>
                <a:spcPct val="100000"/>
              </a:lnSpc>
              <a:buNone/>
            </a:pPr>
            <a:endParaRPr>
              <a:solidFill>
                <a:srgbClr val="000000"/>
              </a:solidFill>
              <a:latin typeface="Roboto Mono"/>
              <a:ea typeface="Roboto Mono"/>
              <a:cs typeface="Roboto Mono"/>
              <a:sym typeface="Roboto Mono"/>
            </a:endParaRPr>
          </a:p>
        </p:txBody>
      </p:sp>
      <p:sp>
        <p:nvSpPr>
          <p:cNvPr id="83" name="Google Shape;83;p13"/>
          <p:cNvSpPr txBox="1">
            <a:spLocks noGrp="1"/>
          </p:cNvSpPr>
          <p:nvPr>
            <p:ph type="body" idx="2"/>
          </p:nvPr>
        </p:nvSpPr>
        <p:spPr>
          <a:xfrm>
            <a:off x="6315467" y="1560133"/>
            <a:ext cx="5462000" cy="487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GB" b="1"/>
              <a:t>True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14533" y="426133"/>
            <a:ext cx="11361600" cy="930800"/>
          </a:xfrm>
          <a:prstGeom prst="rect">
            <a:avLst/>
          </a:prstGeom>
        </p:spPr>
        <p:txBody>
          <a:bodyPr spcFirstLastPara="1" vert="horz" wrap="square" lIns="121900" tIns="121900" rIns="121900" bIns="121900" rtlCol="0" anchor="ctr" anchorCtr="0">
            <a:noAutofit/>
          </a:bodyPr>
          <a:lstStyle/>
          <a:p>
            <a:r>
              <a:rPr lang="en-GB"/>
              <a:t>Answers</a:t>
            </a:r>
            <a:endParaRPr/>
          </a:p>
        </p:txBody>
      </p:sp>
      <p:sp>
        <p:nvSpPr>
          <p:cNvPr id="90" name="Google Shape;90;p14"/>
          <p:cNvSpPr txBox="1">
            <a:spLocks noGrp="1"/>
          </p:cNvSpPr>
          <p:nvPr>
            <p:ph type="body" idx="1"/>
          </p:nvPr>
        </p:nvSpPr>
        <p:spPr>
          <a:xfrm>
            <a:off x="414533" y="1560165"/>
            <a:ext cx="5462000" cy="48788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GB" i="1"/>
              <a:t>Given that the value of age is 40</a:t>
            </a:r>
            <a:endParaRPr i="1"/>
          </a:p>
          <a:p>
            <a:pPr marL="0" indent="0">
              <a:lnSpc>
                <a:spcPct val="100000"/>
              </a:lnSpc>
              <a:buNone/>
            </a:pPr>
            <a:endParaRPr>
              <a:solidFill>
                <a:srgbClr val="000000"/>
              </a:solidFill>
              <a:latin typeface="Roboto Mono"/>
              <a:ea typeface="Roboto Mono"/>
              <a:cs typeface="Roboto Mono"/>
              <a:sym typeface="Roboto Mono"/>
            </a:endParaRPr>
          </a:p>
          <a:p>
            <a:pPr marL="0" indent="0">
              <a:lnSpc>
                <a:spcPct val="100000"/>
              </a:lnSpc>
              <a:buNone/>
            </a:pPr>
            <a:r>
              <a:rPr lang="en-GB">
                <a:solidFill>
                  <a:srgbClr val="000000"/>
                </a:solidFill>
                <a:latin typeface="Roboto Mono"/>
                <a:ea typeface="Roboto Mono"/>
                <a:cs typeface="Roboto Mono"/>
                <a:sym typeface="Roboto Mono"/>
              </a:rPr>
              <a:t>age &gt; (80/2)</a:t>
            </a:r>
            <a:endParaRPr>
              <a:solidFill>
                <a:srgbClr val="000000"/>
              </a:solidFill>
              <a:latin typeface="Roboto Mono"/>
              <a:ea typeface="Roboto Mono"/>
              <a:cs typeface="Roboto Mono"/>
              <a:sym typeface="Roboto Mono"/>
            </a:endParaRPr>
          </a:p>
          <a:p>
            <a:pPr marL="0" indent="0">
              <a:lnSpc>
                <a:spcPct val="100000"/>
              </a:lnSpc>
              <a:buNone/>
            </a:pPr>
            <a:endParaRPr>
              <a:solidFill>
                <a:srgbClr val="000000"/>
              </a:solidFill>
              <a:latin typeface="Roboto Mono"/>
              <a:ea typeface="Roboto Mono"/>
              <a:cs typeface="Roboto Mono"/>
              <a:sym typeface="Roboto Mono"/>
            </a:endParaRPr>
          </a:p>
          <a:p>
            <a:pPr marL="0" indent="0">
              <a:lnSpc>
                <a:spcPct val="100000"/>
              </a:lnSpc>
              <a:buNone/>
            </a:pPr>
            <a:endParaRPr>
              <a:solidFill>
                <a:srgbClr val="000000"/>
              </a:solidFill>
              <a:latin typeface="Roboto Mono"/>
              <a:ea typeface="Roboto Mono"/>
              <a:cs typeface="Roboto Mono"/>
              <a:sym typeface="Roboto Mono"/>
            </a:endParaRPr>
          </a:p>
        </p:txBody>
      </p:sp>
      <p:sp>
        <p:nvSpPr>
          <p:cNvPr id="91" name="Google Shape;91;p14"/>
          <p:cNvSpPr txBox="1">
            <a:spLocks noGrp="1"/>
          </p:cNvSpPr>
          <p:nvPr>
            <p:ph type="body" idx="2"/>
          </p:nvPr>
        </p:nvSpPr>
        <p:spPr>
          <a:xfrm>
            <a:off x="6315467" y="1560133"/>
            <a:ext cx="5462000" cy="487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GB" b="1"/>
              <a:t>False</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0BDC-FE14-CE47-24C5-0CB7097AE1E6}"/>
              </a:ext>
            </a:extLst>
          </p:cNvPr>
          <p:cNvSpPr>
            <a:spLocks noGrp="1"/>
          </p:cNvSpPr>
          <p:nvPr>
            <p:ph type="ctrTitle"/>
          </p:nvPr>
        </p:nvSpPr>
        <p:spPr/>
        <p:txBody>
          <a:bodyPr/>
          <a:lstStyle/>
          <a:p>
            <a:r>
              <a:rPr lang="en-US"/>
              <a:t>Core Principles of Interface Design</a:t>
            </a:r>
          </a:p>
        </p:txBody>
      </p:sp>
    </p:spTree>
    <p:extLst>
      <p:ext uri="{BB962C8B-B14F-4D97-AF65-F5344CB8AC3E}">
        <p14:creationId xmlns:p14="http://schemas.microsoft.com/office/powerpoint/2010/main" val="3913121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F39E3CE-12FB-4A9E-9809-DBA0D78D7F03}">
  <we:reference id="wa200005566" version="1.0.0.0" store="en-001" storeType="OMEX"/>
  <we:alternateReferences>
    <we:reference id="wa200005566"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89</TotalTime>
  <Words>2580</Words>
  <Application>Microsoft Office PowerPoint</Application>
  <PresentationFormat>Widescreen</PresentationFormat>
  <Paragraphs>240</Paragraphs>
  <Slides>50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Quicksand Medium</vt:lpstr>
      <vt:lpstr>Roboto Mono</vt:lpstr>
      <vt:lpstr>Office Theme</vt:lpstr>
      <vt:lpstr>Skills Bootcamp Classroom Rules</vt:lpstr>
      <vt:lpstr>Software Developer Bootcamp</vt:lpstr>
      <vt:lpstr>Objectives</vt:lpstr>
      <vt:lpstr>What will these logical expressions evaluate to?</vt:lpstr>
      <vt:lpstr>Answers</vt:lpstr>
      <vt:lpstr>Answers</vt:lpstr>
      <vt:lpstr>Answers</vt:lpstr>
      <vt:lpstr>Answers</vt:lpstr>
      <vt:lpstr>Core Principles of Interface Design</vt:lpstr>
      <vt:lpstr>Core Principles of Interface Design</vt:lpstr>
      <vt:lpstr>Core Principles of Interface Design</vt:lpstr>
      <vt:lpstr>Usability</vt:lpstr>
      <vt:lpstr>Consistency</vt:lpstr>
      <vt:lpstr>Feedback</vt:lpstr>
      <vt:lpstr>Flexibility</vt:lpstr>
      <vt:lpstr>Accessibility</vt:lpstr>
      <vt:lpstr>Learnability</vt:lpstr>
      <vt:lpstr>Aesthetics</vt:lpstr>
      <vt:lpstr>Security</vt:lpstr>
      <vt:lpstr>Conclusion</vt:lpstr>
      <vt:lpstr>Evaluate User Interfaces Using Core Principles</vt:lpstr>
      <vt:lpstr>What is User Interface Evaluation?</vt:lpstr>
      <vt:lpstr>Establishing Evaluation Criteria</vt:lpstr>
      <vt:lpstr>Evaluating User Interfaces</vt:lpstr>
      <vt:lpstr>Usability Testing</vt:lpstr>
      <vt:lpstr>Heuristic Evaluation</vt:lpstr>
      <vt:lpstr>Analytics and Metrics</vt:lpstr>
      <vt:lpstr>User Surveys</vt:lpstr>
      <vt:lpstr>Benefits of Evaluating User Interfaces</vt:lpstr>
      <vt:lpstr>Conclusion</vt:lpstr>
      <vt:lpstr>How to Design an Interface Incorporating the Principles Learnt</vt:lpstr>
      <vt:lpstr>Design Principles</vt:lpstr>
      <vt:lpstr>Design Process</vt:lpstr>
      <vt:lpstr>Design Elements</vt:lpstr>
      <vt:lpstr>Layout</vt:lpstr>
      <vt:lpstr>Typography</vt:lpstr>
      <vt:lpstr>Color</vt:lpstr>
      <vt:lpstr>Icons</vt:lpstr>
      <vt:lpstr>Images</vt:lpstr>
      <vt:lpstr>Conclusion</vt:lpstr>
      <vt:lpstr>Case Study - Core Principles of Interface Design in Decor Systems' Website</vt:lpstr>
      <vt:lpstr>Case Study - Core Principles of Interface Design in Decor Systems' Website</vt:lpstr>
      <vt:lpstr>Case Study - Core Principles of Interface Design in Decor Systems' Website</vt:lpstr>
      <vt:lpstr>Case Study - Core Principles of Interface Design in Decor Systems' Website</vt:lpstr>
      <vt:lpstr>15-Minute Group Activity: Evaluate BBC Web Site</vt:lpstr>
      <vt:lpstr>15-Minute Group Activity: Evaluate BBC Web Site</vt:lpstr>
      <vt:lpstr>15-Minute Group Activity: Evaluate BBC Web Site Discussion</vt:lpstr>
      <vt:lpstr>Objectives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Principles of Interface Design</dc:title>
  <dc:creator>Ali Mostafa</dc:creator>
  <cp:lastModifiedBy>Daanish Hussain</cp:lastModifiedBy>
  <cp:revision>35</cp:revision>
  <dcterms:created xsi:type="dcterms:W3CDTF">2023-09-10T08:29:11Z</dcterms:created>
  <dcterms:modified xsi:type="dcterms:W3CDTF">2023-12-03T10:42:03Z</dcterms:modified>
</cp:coreProperties>
</file>